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6.xml" ContentType="application/vnd.openxmlformats-officedocument.presentationml.tags+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0" r:id="rId4"/>
    <p:sldId id="258" r:id="rId5"/>
    <p:sldId id="261" r:id="rId6"/>
    <p:sldId id="266" r:id="rId7"/>
    <p:sldId id="262" r:id="rId8"/>
    <p:sldId id="263" r:id="rId9"/>
    <p:sldId id="264" r:id="rId10"/>
    <p:sldId id="259"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FF66"/>
    <a:srgbClr val="FF66CC"/>
    <a:srgbClr val="0099FF"/>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F984C0-59A5-4F9E-BBDD-29C26D92D038}" v="694" dt="2022-07-25T07:25:12.3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300" autoAdjust="0"/>
  </p:normalViewPr>
  <p:slideViewPr>
    <p:cSldViewPr snapToGrid="0">
      <p:cViewPr varScale="1">
        <p:scale>
          <a:sx n="63" d="100"/>
          <a:sy n="63" d="100"/>
        </p:scale>
        <p:origin x="14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png"/></Relationships>
</file>

<file path=ppt/diagrams/_rels/data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iagrams/_rels/data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_rels/data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_rels/drawing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6D9B18-C5C5-4F01-8ADE-8B2FCE197859}"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56C5614E-A0BC-4584-901D-7C8CEE2ACE24}">
      <dgm:prSet phldrT="[Text]"/>
      <dgm:spPr>
        <a:solidFill>
          <a:schemeClr val="accent2"/>
        </a:solidFill>
      </dgm:spPr>
      <dgm:t>
        <a:bodyPr/>
        <a:lstStyle/>
        <a:p>
          <a:r>
            <a:rPr lang="en-GB" dirty="0"/>
            <a:t>Social engineering</a:t>
          </a:r>
        </a:p>
      </dgm:t>
    </dgm:pt>
    <dgm:pt modelId="{8BF71D03-0E39-4777-8AA7-891163300C44}" type="parTrans" cxnId="{A2CF8DBC-7AE0-4776-84E8-4FCC33A024F8}">
      <dgm:prSet/>
      <dgm:spPr/>
      <dgm:t>
        <a:bodyPr/>
        <a:lstStyle/>
        <a:p>
          <a:endParaRPr lang="en-GB"/>
        </a:p>
      </dgm:t>
    </dgm:pt>
    <dgm:pt modelId="{33FEC0BA-C423-4121-BF0F-A6D549F2DF46}" type="sibTrans" cxnId="{A2CF8DBC-7AE0-4776-84E8-4FCC33A024F8}">
      <dgm:prSet/>
      <dgm:spPr/>
      <dgm:t>
        <a:bodyPr/>
        <a:lstStyle/>
        <a:p>
          <a:endParaRPr lang="en-GB"/>
        </a:p>
      </dgm:t>
    </dgm:pt>
    <dgm:pt modelId="{A117D2E1-6DCB-4B98-A52F-23E27F30E85E}">
      <dgm:prSet phldrT="[Text]"/>
      <dgm:spPr/>
      <dgm:t>
        <a:bodyPr/>
        <a:lstStyle/>
        <a:p>
          <a:r>
            <a:rPr lang="en-GB" dirty="0"/>
            <a:t>Pretexting</a:t>
          </a:r>
        </a:p>
      </dgm:t>
    </dgm:pt>
    <dgm:pt modelId="{B11A8C45-8339-4F52-B3E6-371F858E101A}" type="parTrans" cxnId="{FB18175D-3DF9-45A0-A20F-7A516AB7BC38}">
      <dgm:prSet/>
      <dgm:spPr/>
      <dgm:t>
        <a:bodyPr/>
        <a:lstStyle/>
        <a:p>
          <a:endParaRPr lang="en-GB"/>
        </a:p>
      </dgm:t>
    </dgm:pt>
    <dgm:pt modelId="{DEE502D3-0260-40DF-BBEC-D7FC6026A8BA}" type="sibTrans" cxnId="{FB18175D-3DF9-45A0-A20F-7A516AB7BC38}">
      <dgm:prSet/>
      <dgm:spPr/>
      <dgm:t>
        <a:bodyPr/>
        <a:lstStyle/>
        <a:p>
          <a:endParaRPr lang="en-GB"/>
        </a:p>
      </dgm:t>
    </dgm:pt>
    <dgm:pt modelId="{FCFD43FF-A0C7-463F-856C-310447F7E87D}">
      <dgm:prSet phldrT="[Text]"/>
      <dgm:spPr/>
      <dgm:t>
        <a:bodyPr/>
        <a:lstStyle/>
        <a:p>
          <a:r>
            <a:rPr lang="en-GB" dirty="0"/>
            <a:t>Phishing</a:t>
          </a:r>
        </a:p>
      </dgm:t>
    </dgm:pt>
    <dgm:pt modelId="{5F3C191B-F2C5-4F13-BB9A-68051BA1F93B}" type="parTrans" cxnId="{AEEB1CDA-8795-4C8A-9ED4-8B25F53C7DA6}">
      <dgm:prSet/>
      <dgm:spPr/>
      <dgm:t>
        <a:bodyPr/>
        <a:lstStyle/>
        <a:p>
          <a:endParaRPr lang="en-GB"/>
        </a:p>
      </dgm:t>
    </dgm:pt>
    <dgm:pt modelId="{972E0A73-AB6C-4154-833C-3B0B18C25F52}" type="sibTrans" cxnId="{AEEB1CDA-8795-4C8A-9ED4-8B25F53C7DA6}">
      <dgm:prSet/>
      <dgm:spPr/>
      <dgm:t>
        <a:bodyPr/>
        <a:lstStyle/>
        <a:p>
          <a:endParaRPr lang="en-GB"/>
        </a:p>
      </dgm:t>
    </dgm:pt>
    <dgm:pt modelId="{F7F4AA00-C0E6-41F2-853E-542F82653BCC}">
      <dgm:prSet phldrT="[Text]"/>
      <dgm:spPr>
        <a:solidFill>
          <a:srgbClr val="CC66FF"/>
        </a:solidFill>
      </dgm:spPr>
      <dgm:t>
        <a:bodyPr/>
        <a:lstStyle/>
        <a:p>
          <a:r>
            <a:rPr lang="en-GB" dirty="0"/>
            <a:t>Insider threat</a:t>
          </a:r>
        </a:p>
      </dgm:t>
    </dgm:pt>
    <dgm:pt modelId="{3B1AA426-2A32-45BD-B224-F586309A600C}" type="parTrans" cxnId="{17840F0A-ABD6-4198-8A93-D4A7FBCD64C7}">
      <dgm:prSet/>
      <dgm:spPr/>
      <dgm:t>
        <a:bodyPr/>
        <a:lstStyle/>
        <a:p>
          <a:endParaRPr lang="en-GB"/>
        </a:p>
      </dgm:t>
    </dgm:pt>
    <dgm:pt modelId="{D1E1E500-970A-4C3A-9289-E85593DB5CDA}" type="sibTrans" cxnId="{17840F0A-ABD6-4198-8A93-D4A7FBCD64C7}">
      <dgm:prSet/>
      <dgm:spPr/>
      <dgm:t>
        <a:bodyPr/>
        <a:lstStyle/>
        <a:p>
          <a:endParaRPr lang="en-GB"/>
        </a:p>
      </dgm:t>
    </dgm:pt>
    <dgm:pt modelId="{9A72FCA6-06F1-4159-B11C-13BE7D38F954}">
      <dgm:prSet phldrT="[Text]"/>
      <dgm:spPr/>
      <dgm:t>
        <a:bodyPr/>
        <a:lstStyle/>
        <a:p>
          <a:r>
            <a:rPr lang="en-GB" dirty="0"/>
            <a:t>Opportunities</a:t>
          </a:r>
        </a:p>
      </dgm:t>
    </dgm:pt>
    <dgm:pt modelId="{1DC917BB-A23D-4796-A8A5-C1755454C47D}" type="parTrans" cxnId="{8C16FD7A-F774-4237-9319-E958BB72028C}">
      <dgm:prSet/>
      <dgm:spPr/>
      <dgm:t>
        <a:bodyPr/>
        <a:lstStyle/>
        <a:p>
          <a:endParaRPr lang="en-GB"/>
        </a:p>
      </dgm:t>
    </dgm:pt>
    <dgm:pt modelId="{52732332-4F7F-43C7-AD3E-8F97F1D2DC6C}" type="sibTrans" cxnId="{8C16FD7A-F774-4237-9319-E958BB72028C}">
      <dgm:prSet/>
      <dgm:spPr/>
      <dgm:t>
        <a:bodyPr/>
        <a:lstStyle/>
        <a:p>
          <a:endParaRPr lang="en-GB"/>
        </a:p>
      </dgm:t>
    </dgm:pt>
    <dgm:pt modelId="{CFCCD62A-DB32-44FD-8B86-93F99711A411}">
      <dgm:prSet phldrT="[Text]"/>
      <dgm:spPr/>
      <dgm:t>
        <a:bodyPr/>
        <a:lstStyle/>
        <a:p>
          <a:r>
            <a:rPr lang="en-GB" dirty="0"/>
            <a:t>Disgruntled employees</a:t>
          </a:r>
        </a:p>
      </dgm:t>
    </dgm:pt>
    <dgm:pt modelId="{93598EC2-A310-4E6F-9DE0-598630BBB0CA}" type="parTrans" cxnId="{2D1558DE-B65A-44F8-BBC3-4CDF827BC343}">
      <dgm:prSet/>
      <dgm:spPr/>
      <dgm:t>
        <a:bodyPr/>
        <a:lstStyle/>
        <a:p>
          <a:endParaRPr lang="en-GB"/>
        </a:p>
      </dgm:t>
    </dgm:pt>
    <dgm:pt modelId="{CA5E1578-1239-435E-ADF9-138DE995C7EB}" type="sibTrans" cxnId="{2D1558DE-B65A-44F8-BBC3-4CDF827BC343}">
      <dgm:prSet/>
      <dgm:spPr/>
      <dgm:t>
        <a:bodyPr/>
        <a:lstStyle/>
        <a:p>
          <a:endParaRPr lang="en-GB"/>
        </a:p>
      </dgm:t>
    </dgm:pt>
    <dgm:pt modelId="{F2E0390C-F222-4BD1-87E5-0EA6B4A624EF}">
      <dgm:prSet phldrT="[Text]"/>
      <dgm:spPr>
        <a:solidFill>
          <a:schemeClr val="accent6">
            <a:lumMod val="50000"/>
          </a:schemeClr>
        </a:solidFill>
      </dgm:spPr>
      <dgm:t>
        <a:bodyPr/>
        <a:lstStyle/>
        <a:p>
          <a:r>
            <a:rPr lang="en-GB" dirty="0"/>
            <a:t>Human error</a:t>
          </a:r>
        </a:p>
      </dgm:t>
    </dgm:pt>
    <dgm:pt modelId="{E7A0F1EB-8863-42EA-B993-DC415F8C346D}" type="parTrans" cxnId="{B1BD0995-F490-4C7A-80CA-692A158A8362}">
      <dgm:prSet/>
      <dgm:spPr/>
      <dgm:t>
        <a:bodyPr/>
        <a:lstStyle/>
        <a:p>
          <a:endParaRPr lang="en-GB"/>
        </a:p>
      </dgm:t>
    </dgm:pt>
    <dgm:pt modelId="{2EC9D415-C736-4C4A-82A5-13034DC01534}" type="sibTrans" cxnId="{B1BD0995-F490-4C7A-80CA-692A158A8362}">
      <dgm:prSet/>
      <dgm:spPr/>
      <dgm:t>
        <a:bodyPr/>
        <a:lstStyle/>
        <a:p>
          <a:endParaRPr lang="en-GB"/>
        </a:p>
      </dgm:t>
    </dgm:pt>
    <dgm:pt modelId="{485851EA-36DD-43D0-94C3-0EA81B917961}">
      <dgm:prSet phldrT="[Text]"/>
      <dgm:spPr/>
      <dgm:t>
        <a:bodyPr/>
        <a:lstStyle/>
        <a:p>
          <a:r>
            <a:rPr lang="en-GB" dirty="0"/>
            <a:t>Accidental errors</a:t>
          </a:r>
        </a:p>
      </dgm:t>
    </dgm:pt>
    <dgm:pt modelId="{1AAC6B98-CDC2-4BB4-BE33-685A50DDD790}" type="parTrans" cxnId="{60C4846D-DAF6-455F-8263-F41D42FC0D4E}">
      <dgm:prSet/>
      <dgm:spPr/>
      <dgm:t>
        <a:bodyPr/>
        <a:lstStyle/>
        <a:p>
          <a:endParaRPr lang="en-GB"/>
        </a:p>
      </dgm:t>
    </dgm:pt>
    <dgm:pt modelId="{48AFA238-1C63-415F-B9D1-935CB49B336E}" type="sibTrans" cxnId="{60C4846D-DAF6-455F-8263-F41D42FC0D4E}">
      <dgm:prSet/>
      <dgm:spPr/>
      <dgm:t>
        <a:bodyPr/>
        <a:lstStyle/>
        <a:p>
          <a:endParaRPr lang="en-GB"/>
        </a:p>
      </dgm:t>
    </dgm:pt>
    <dgm:pt modelId="{0343D1E9-50DD-4F05-A43A-047315E25EC1}">
      <dgm:prSet phldrT="[Text]"/>
      <dgm:spPr/>
      <dgm:t>
        <a:bodyPr/>
        <a:lstStyle/>
        <a:p>
          <a:r>
            <a:rPr lang="en-GB" dirty="0"/>
            <a:t>Limited human capabilities</a:t>
          </a:r>
        </a:p>
      </dgm:t>
    </dgm:pt>
    <dgm:pt modelId="{C682B0BD-2D19-410F-B16E-98667A8554E8}" type="parTrans" cxnId="{AF4945EA-78CC-4151-9964-8DCE0FD4BEFB}">
      <dgm:prSet/>
      <dgm:spPr/>
      <dgm:t>
        <a:bodyPr/>
        <a:lstStyle/>
        <a:p>
          <a:endParaRPr lang="en-GB"/>
        </a:p>
      </dgm:t>
    </dgm:pt>
    <dgm:pt modelId="{CE07E18F-BB2D-475E-974B-C01DFFCD4BB5}" type="sibTrans" cxnId="{AF4945EA-78CC-4151-9964-8DCE0FD4BEFB}">
      <dgm:prSet/>
      <dgm:spPr/>
      <dgm:t>
        <a:bodyPr/>
        <a:lstStyle/>
        <a:p>
          <a:endParaRPr lang="en-GB"/>
        </a:p>
      </dgm:t>
    </dgm:pt>
    <dgm:pt modelId="{26FAF7C8-9ABB-43A4-9591-F4E6992D3B67}">
      <dgm:prSet phldrT="[Text]"/>
      <dgm:spPr/>
      <dgm:t>
        <a:bodyPr/>
        <a:lstStyle/>
        <a:p>
          <a:r>
            <a:rPr lang="en-GB" dirty="0"/>
            <a:t>Ignorance</a:t>
          </a:r>
        </a:p>
      </dgm:t>
    </dgm:pt>
    <dgm:pt modelId="{FB37F134-58B4-42D9-84BE-60AEB447498F}" type="parTrans" cxnId="{87305B8B-A785-469E-8B62-803521FA087D}">
      <dgm:prSet/>
      <dgm:spPr/>
      <dgm:t>
        <a:bodyPr/>
        <a:lstStyle/>
        <a:p>
          <a:endParaRPr lang="en-GB"/>
        </a:p>
      </dgm:t>
    </dgm:pt>
    <dgm:pt modelId="{A989528D-7CE5-4157-AD49-3693A859FAB3}" type="sibTrans" cxnId="{87305B8B-A785-469E-8B62-803521FA087D}">
      <dgm:prSet/>
      <dgm:spPr/>
      <dgm:t>
        <a:bodyPr/>
        <a:lstStyle/>
        <a:p>
          <a:endParaRPr lang="en-GB"/>
        </a:p>
      </dgm:t>
    </dgm:pt>
    <dgm:pt modelId="{3C19EC67-2BF7-4AEA-9912-0389E1E9D050}">
      <dgm:prSet phldrT="[Text]"/>
      <dgm:spPr/>
      <dgm:t>
        <a:bodyPr/>
        <a:lstStyle/>
        <a:p>
          <a:r>
            <a:rPr lang="en-GB" dirty="0"/>
            <a:t>Usability challenges</a:t>
          </a:r>
        </a:p>
      </dgm:t>
    </dgm:pt>
    <dgm:pt modelId="{8D341FE4-F0ED-49DC-AA44-682C322A12CD}" type="parTrans" cxnId="{249BE792-3A2F-4863-838C-A832CF86DAED}">
      <dgm:prSet/>
      <dgm:spPr/>
      <dgm:t>
        <a:bodyPr/>
        <a:lstStyle/>
        <a:p>
          <a:endParaRPr lang="en-GB"/>
        </a:p>
      </dgm:t>
    </dgm:pt>
    <dgm:pt modelId="{D2C8193C-09E4-4F06-8A5D-69A1295C111A}" type="sibTrans" cxnId="{249BE792-3A2F-4863-838C-A832CF86DAED}">
      <dgm:prSet/>
      <dgm:spPr/>
      <dgm:t>
        <a:bodyPr/>
        <a:lstStyle/>
        <a:p>
          <a:endParaRPr lang="en-GB"/>
        </a:p>
      </dgm:t>
    </dgm:pt>
    <dgm:pt modelId="{1BC7C94A-9CFC-4641-A1BC-45390973E6B6}" type="pres">
      <dgm:prSet presAssocID="{576D9B18-C5C5-4F01-8ADE-8B2FCE197859}" presName="composite" presStyleCnt="0">
        <dgm:presLayoutVars>
          <dgm:chMax val="5"/>
          <dgm:dir/>
          <dgm:animLvl val="ctr"/>
          <dgm:resizeHandles val="exact"/>
        </dgm:presLayoutVars>
      </dgm:prSet>
      <dgm:spPr/>
    </dgm:pt>
    <dgm:pt modelId="{13279D65-3E0B-4C4F-A255-1C9EDC58D137}" type="pres">
      <dgm:prSet presAssocID="{576D9B18-C5C5-4F01-8ADE-8B2FCE197859}" presName="cycle" presStyleCnt="0"/>
      <dgm:spPr/>
    </dgm:pt>
    <dgm:pt modelId="{4A420BED-5D3E-48A7-BEB1-438C669B2BEE}" type="pres">
      <dgm:prSet presAssocID="{576D9B18-C5C5-4F01-8ADE-8B2FCE197859}" presName="centerShape" presStyleCnt="0"/>
      <dgm:spPr/>
    </dgm:pt>
    <dgm:pt modelId="{637AD06E-41AC-43E3-AC22-5F8FB47EF8A5}" type="pres">
      <dgm:prSet presAssocID="{576D9B18-C5C5-4F01-8ADE-8B2FCE197859}" presName="connSite" presStyleLbl="node1" presStyleIdx="0" presStyleCnt="4"/>
      <dgm:spPr/>
    </dgm:pt>
    <dgm:pt modelId="{843008DB-000D-4CF3-AD4A-2A6F0091E039}" type="pres">
      <dgm:prSet presAssocID="{576D9B18-C5C5-4F01-8ADE-8B2FCE197859}"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D0E589B-9F5B-4B3B-9342-8B5856BAD683}" type="pres">
      <dgm:prSet presAssocID="{8BF71D03-0E39-4777-8AA7-891163300C44}" presName="Name25" presStyleLbl="parChTrans1D1" presStyleIdx="0" presStyleCnt="3"/>
      <dgm:spPr/>
    </dgm:pt>
    <dgm:pt modelId="{CA1FD70F-D0CF-4303-BC97-2EA22650085A}" type="pres">
      <dgm:prSet presAssocID="{56C5614E-A0BC-4584-901D-7C8CEE2ACE24}" presName="node" presStyleCnt="0"/>
      <dgm:spPr/>
    </dgm:pt>
    <dgm:pt modelId="{3DEBA548-846D-41EE-BDE4-D196E0B21AB5}" type="pres">
      <dgm:prSet presAssocID="{56C5614E-A0BC-4584-901D-7C8CEE2ACE24}" presName="parentNode" presStyleLbl="node1" presStyleIdx="1" presStyleCnt="4">
        <dgm:presLayoutVars>
          <dgm:chMax val="1"/>
          <dgm:bulletEnabled val="1"/>
        </dgm:presLayoutVars>
      </dgm:prSet>
      <dgm:spPr/>
    </dgm:pt>
    <dgm:pt modelId="{73E5901F-38F7-41FB-B408-C698C4BC7829}" type="pres">
      <dgm:prSet presAssocID="{56C5614E-A0BC-4584-901D-7C8CEE2ACE24}" presName="childNode" presStyleLbl="revTx" presStyleIdx="0" presStyleCnt="3">
        <dgm:presLayoutVars>
          <dgm:bulletEnabled val="1"/>
        </dgm:presLayoutVars>
      </dgm:prSet>
      <dgm:spPr/>
    </dgm:pt>
    <dgm:pt modelId="{E2D1B383-4AAF-4D58-B1F4-FF6398F0E68D}" type="pres">
      <dgm:prSet presAssocID="{3B1AA426-2A32-45BD-B224-F586309A600C}" presName="Name25" presStyleLbl="parChTrans1D1" presStyleIdx="1" presStyleCnt="3"/>
      <dgm:spPr/>
    </dgm:pt>
    <dgm:pt modelId="{09D73FF1-64BB-4A38-8648-E97194D3B225}" type="pres">
      <dgm:prSet presAssocID="{F7F4AA00-C0E6-41F2-853E-542F82653BCC}" presName="node" presStyleCnt="0"/>
      <dgm:spPr/>
    </dgm:pt>
    <dgm:pt modelId="{6729E8A5-42D6-4C94-8F34-5E3F907139B7}" type="pres">
      <dgm:prSet presAssocID="{F7F4AA00-C0E6-41F2-853E-542F82653BCC}" presName="parentNode" presStyleLbl="node1" presStyleIdx="2" presStyleCnt="4">
        <dgm:presLayoutVars>
          <dgm:chMax val="1"/>
          <dgm:bulletEnabled val="1"/>
        </dgm:presLayoutVars>
      </dgm:prSet>
      <dgm:spPr/>
    </dgm:pt>
    <dgm:pt modelId="{456E2C93-C640-4951-8504-428FD3A04745}" type="pres">
      <dgm:prSet presAssocID="{F7F4AA00-C0E6-41F2-853E-542F82653BCC}" presName="childNode" presStyleLbl="revTx" presStyleIdx="1" presStyleCnt="3">
        <dgm:presLayoutVars>
          <dgm:bulletEnabled val="1"/>
        </dgm:presLayoutVars>
      </dgm:prSet>
      <dgm:spPr/>
    </dgm:pt>
    <dgm:pt modelId="{ABFB243D-14D3-48EE-934C-48D62DD6CB3A}" type="pres">
      <dgm:prSet presAssocID="{E7A0F1EB-8863-42EA-B993-DC415F8C346D}" presName="Name25" presStyleLbl="parChTrans1D1" presStyleIdx="2" presStyleCnt="3"/>
      <dgm:spPr/>
    </dgm:pt>
    <dgm:pt modelId="{9540D718-733D-49E1-BE30-A6FE6E24496B}" type="pres">
      <dgm:prSet presAssocID="{F2E0390C-F222-4BD1-87E5-0EA6B4A624EF}" presName="node" presStyleCnt="0"/>
      <dgm:spPr/>
    </dgm:pt>
    <dgm:pt modelId="{9B11B293-7AE4-41A7-A382-5777ADFA44D8}" type="pres">
      <dgm:prSet presAssocID="{F2E0390C-F222-4BD1-87E5-0EA6B4A624EF}" presName="parentNode" presStyleLbl="node1" presStyleIdx="3" presStyleCnt="4">
        <dgm:presLayoutVars>
          <dgm:chMax val="1"/>
          <dgm:bulletEnabled val="1"/>
        </dgm:presLayoutVars>
      </dgm:prSet>
      <dgm:spPr/>
    </dgm:pt>
    <dgm:pt modelId="{A23A5FB3-8747-498C-8284-5C2E381BC459}" type="pres">
      <dgm:prSet presAssocID="{F2E0390C-F222-4BD1-87E5-0EA6B4A624EF}" presName="childNode" presStyleLbl="revTx" presStyleIdx="2" presStyleCnt="3">
        <dgm:presLayoutVars>
          <dgm:bulletEnabled val="1"/>
        </dgm:presLayoutVars>
      </dgm:prSet>
      <dgm:spPr/>
    </dgm:pt>
  </dgm:ptLst>
  <dgm:cxnLst>
    <dgm:cxn modelId="{E4A13000-31EC-43D6-ACCF-47F7CCF1EC86}" type="presOf" srcId="{F2E0390C-F222-4BD1-87E5-0EA6B4A624EF}" destId="{9B11B293-7AE4-41A7-A382-5777ADFA44D8}" srcOrd="0" destOrd="0" presId="urn:microsoft.com/office/officeart/2005/8/layout/radial2"/>
    <dgm:cxn modelId="{DD90A505-8D57-42B8-80EF-524C98AC61EE}" type="presOf" srcId="{0343D1E9-50DD-4F05-A43A-047315E25EC1}" destId="{A23A5FB3-8747-498C-8284-5C2E381BC459}" srcOrd="0" destOrd="1" presId="urn:microsoft.com/office/officeart/2005/8/layout/radial2"/>
    <dgm:cxn modelId="{4A82E906-EB7C-4710-A083-FA75300F7243}" type="presOf" srcId="{3C19EC67-2BF7-4AEA-9912-0389E1E9D050}" destId="{A23A5FB3-8747-498C-8284-5C2E381BC459}" srcOrd="0" destOrd="3" presId="urn:microsoft.com/office/officeart/2005/8/layout/radial2"/>
    <dgm:cxn modelId="{17840F0A-ABD6-4198-8A93-D4A7FBCD64C7}" srcId="{576D9B18-C5C5-4F01-8ADE-8B2FCE197859}" destId="{F7F4AA00-C0E6-41F2-853E-542F82653BCC}" srcOrd="1" destOrd="0" parTransId="{3B1AA426-2A32-45BD-B224-F586309A600C}" sibTransId="{D1E1E500-970A-4C3A-9289-E85593DB5CDA}"/>
    <dgm:cxn modelId="{B0DD5917-3454-4555-99DD-A93F66E54705}" type="presOf" srcId="{485851EA-36DD-43D0-94C3-0EA81B917961}" destId="{A23A5FB3-8747-498C-8284-5C2E381BC459}" srcOrd="0" destOrd="0" presId="urn:microsoft.com/office/officeart/2005/8/layout/radial2"/>
    <dgm:cxn modelId="{50171319-107E-44BC-BE18-F0F1B4CDB432}" type="presOf" srcId="{3B1AA426-2A32-45BD-B224-F586309A600C}" destId="{E2D1B383-4AAF-4D58-B1F4-FF6398F0E68D}" srcOrd="0" destOrd="0" presId="urn:microsoft.com/office/officeart/2005/8/layout/radial2"/>
    <dgm:cxn modelId="{AF1FBA2F-4A34-4C5D-B34B-B3700E38A945}" type="presOf" srcId="{56C5614E-A0BC-4584-901D-7C8CEE2ACE24}" destId="{3DEBA548-846D-41EE-BDE4-D196E0B21AB5}" srcOrd="0" destOrd="0" presId="urn:microsoft.com/office/officeart/2005/8/layout/radial2"/>
    <dgm:cxn modelId="{FB18175D-3DF9-45A0-A20F-7A516AB7BC38}" srcId="{56C5614E-A0BC-4584-901D-7C8CEE2ACE24}" destId="{A117D2E1-6DCB-4B98-A52F-23E27F30E85E}" srcOrd="0" destOrd="0" parTransId="{B11A8C45-8339-4F52-B3E6-371F858E101A}" sibTransId="{DEE502D3-0260-40DF-BBEC-D7FC6026A8BA}"/>
    <dgm:cxn modelId="{031E9A61-7C87-4F92-978A-CA184EF4EA22}" type="presOf" srcId="{E7A0F1EB-8863-42EA-B993-DC415F8C346D}" destId="{ABFB243D-14D3-48EE-934C-48D62DD6CB3A}" srcOrd="0" destOrd="0" presId="urn:microsoft.com/office/officeart/2005/8/layout/radial2"/>
    <dgm:cxn modelId="{4D57B262-03E4-4002-99C5-C60DF39ABE7B}" type="presOf" srcId="{576D9B18-C5C5-4F01-8ADE-8B2FCE197859}" destId="{1BC7C94A-9CFC-4641-A1BC-45390973E6B6}" srcOrd="0" destOrd="0" presId="urn:microsoft.com/office/officeart/2005/8/layout/radial2"/>
    <dgm:cxn modelId="{60C4846D-DAF6-455F-8263-F41D42FC0D4E}" srcId="{F2E0390C-F222-4BD1-87E5-0EA6B4A624EF}" destId="{485851EA-36DD-43D0-94C3-0EA81B917961}" srcOrd="0" destOrd="0" parTransId="{1AAC6B98-CDC2-4BB4-BE33-685A50DDD790}" sibTransId="{48AFA238-1C63-415F-B9D1-935CB49B336E}"/>
    <dgm:cxn modelId="{13A8644F-1A98-4750-B2FF-8B4404DCE5FD}" type="presOf" srcId="{A117D2E1-6DCB-4B98-A52F-23E27F30E85E}" destId="{73E5901F-38F7-41FB-B408-C698C4BC7829}" srcOrd="0" destOrd="0" presId="urn:microsoft.com/office/officeart/2005/8/layout/radial2"/>
    <dgm:cxn modelId="{8FBC2771-136A-42C6-8B82-C071369D457D}" type="presOf" srcId="{9A72FCA6-06F1-4159-B11C-13BE7D38F954}" destId="{456E2C93-C640-4951-8504-428FD3A04745}" srcOrd="0" destOrd="0" presId="urn:microsoft.com/office/officeart/2005/8/layout/radial2"/>
    <dgm:cxn modelId="{8C16FD7A-F774-4237-9319-E958BB72028C}" srcId="{F7F4AA00-C0E6-41F2-853E-542F82653BCC}" destId="{9A72FCA6-06F1-4159-B11C-13BE7D38F954}" srcOrd="0" destOrd="0" parTransId="{1DC917BB-A23D-4796-A8A5-C1755454C47D}" sibTransId="{52732332-4F7F-43C7-AD3E-8F97F1D2DC6C}"/>
    <dgm:cxn modelId="{87305B8B-A785-469E-8B62-803521FA087D}" srcId="{F2E0390C-F222-4BD1-87E5-0EA6B4A624EF}" destId="{26FAF7C8-9ABB-43A4-9591-F4E6992D3B67}" srcOrd="2" destOrd="0" parTransId="{FB37F134-58B4-42D9-84BE-60AEB447498F}" sibTransId="{A989528D-7CE5-4157-AD49-3693A859FAB3}"/>
    <dgm:cxn modelId="{249BE792-3A2F-4863-838C-A832CF86DAED}" srcId="{F2E0390C-F222-4BD1-87E5-0EA6B4A624EF}" destId="{3C19EC67-2BF7-4AEA-9912-0389E1E9D050}" srcOrd="3" destOrd="0" parTransId="{8D341FE4-F0ED-49DC-AA44-682C322A12CD}" sibTransId="{D2C8193C-09E4-4F06-8A5D-69A1295C111A}"/>
    <dgm:cxn modelId="{B1BD0995-F490-4C7A-80CA-692A158A8362}" srcId="{576D9B18-C5C5-4F01-8ADE-8B2FCE197859}" destId="{F2E0390C-F222-4BD1-87E5-0EA6B4A624EF}" srcOrd="2" destOrd="0" parTransId="{E7A0F1EB-8863-42EA-B993-DC415F8C346D}" sibTransId="{2EC9D415-C736-4C4A-82A5-13034DC01534}"/>
    <dgm:cxn modelId="{4C0751B9-35D4-4C83-B8AE-549224043ABB}" type="presOf" srcId="{26FAF7C8-9ABB-43A4-9591-F4E6992D3B67}" destId="{A23A5FB3-8747-498C-8284-5C2E381BC459}" srcOrd="0" destOrd="2" presId="urn:microsoft.com/office/officeart/2005/8/layout/radial2"/>
    <dgm:cxn modelId="{A2CF8DBC-7AE0-4776-84E8-4FCC33A024F8}" srcId="{576D9B18-C5C5-4F01-8ADE-8B2FCE197859}" destId="{56C5614E-A0BC-4584-901D-7C8CEE2ACE24}" srcOrd="0" destOrd="0" parTransId="{8BF71D03-0E39-4777-8AA7-891163300C44}" sibTransId="{33FEC0BA-C423-4121-BF0F-A6D549F2DF46}"/>
    <dgm:cxn modelId="{D885B3CF-2D18-4875-B2C0-E39D4E1C96F0}" type="presOf" srcId="{FCFD43FF-A0C7-463F-856C-310447F7E87D}" destId="{73E5901F-38F7-41FB-B408-C698C4BC7829}" srcOrd="0" destOrd="1" presId="urn:microsoft.com/office/officeart/2005/8/layout/radial2"/>
    <dgm:cxn modelId="{AEEB1CDA-8795-4C8A-9ED4-8B25F53C7DA6}" srcId="{56C5614E-A0BC-4584-901D-7C8CEE2ACE24}" destId="{FCFD43FF-A0C7-463F-856C-310447F7E87D}" srcOrd="1" destOrd="0" parTransId="{5F3C191B-F2C5-4F13-BB9A-68051BA1F93B}" sibTransId="{972E0A73-AB6C-4154-833C-3B0B18C25F52}"/>
    <dgm:cxn modelId="{55B49CDA-046E-4FB8-B683-F39A86BCFB3F}" type="presOf" srcId="{F7F4AA00-C0E6-41F2-853E-542F82653BCC}" destId="{6729E8A5-42D6-4C94-8F34-5E3F907139B7}" srcOrd="0" destOrd="0" presId="urn:microsoft.com/office/officeart/2005/8/layout/radial2"/>
    <dgm:cxn modelId="{2D1558DE-B65A-44F8-BBC3-4CDF827BC343}" srcId="{F7F4AA00-C0E6-41F2-853E-542F82653BCC}" destId="{CFCCD62A-DB32-44FD-8B86-93F99711A411}" srcOrd="1" destOrd="0" parTransId="{93598EC2-A310-4E6F-9DE0-598630BBB0CA}" sibTransId="{CA5E1578-1239-435E-ADF9-138DE995C7EB}"/>
    <dgm:cxn modelId="{F475BBE7-90C7-4F8E-A97A-06D49CB033C6}" type="presOf" srcId="{CFCCD62A-DB32-44FD-8B86-93F99711A411}" destId="{456E2C93-C640-4951-8504-428FD3A04745}" srcOrd="0" destOrd="1" presId="urn:microsoft.com/office/officeart/2005/8/layout/radial2"/>
    <dgm:cxn modelId="{AF4945EA-78CC-4151-9964-8DCE0FD4BEFB}" srcId="{F2E0390C-F222-4BD1-87E5-0EA6B4A624EF}" destId="{0343D1E9-50DD-4F05-A43A-047315E25EC1}" srcOrd="1" destOrd="0" parTransId="{C682B0BD-2D19-410F-B16E-98667A8554E8}" sibTransId="{CE07E18F-BB2D-475E-974B-C01DFFCD4BB5}"/>
    <dgm:cxn modelId="{7EAEDBF7-99E9-4D17-86FD-3AC66FBE1D1E}" type="presOf" srcId="{8BF71D03-0E39-4777-8AA7-891163300C44}" destId="{CD0E589B-9F5B-4B3B-9342-8B5856BAD683}" srcOrd="0" destOrd="0" presId="urn:microsoft.com/office/officeart/2005/8/layout/radial2"/>
    <dgm:cxn modelId="{0FE659ED-ADB4-4D89-A7EF-95A418A76297}" type="presParOf" srcId="{1BC7C94A-9CFC-4641-A1BC-45390973E6B6}" destId="{13279D65-3E0B-4C4F-A255-1C9EDC58D137}" srcOrd="0" destOrd="0" presId="urn:microsoft.com/office/officeart/2005/8/layout/radial2"/>
    <dgm:cxn modelId="{657D8259-0633-4B2C-986C-9BD0F9159532}" type="presParOf" srcId="{13279D65-3E0B-4C4F-A255-1C9EDC58D137}" destId="{4A420BED-5D3E-48A7-BEB1-438C669B2BEE}" srcOrd="0" destOrd="0" presId="urn:microsoft.com/office/officeart/2005/8/layout/radial2"/>
    <dgm:cxn modelId="{118B2BD9-026D-43A3-8161-E85C8A54ED64}" type="presParOf" srcId="{4A420BED-5D3E-48A7-BEB1-438C669B2BEE}" destId="{637AD06E-41AC-43E3-AC22-5F8FB47EF8A5}" srcOrd="0" destOrd="0" presId="urn:microsoft.com/office/officeart/2005/8/layout/radial2"/>
    <dgm:cxn modelId="{F1A372C7-01A4-46B1-B515-48CE4FE2C5F7}" type="presParOf" srcId="{4A420BED-5D3E-48A7-BEB1-438C669B2BEE}" destId="{843008DB-000D-4CF3-AD4A-2A6F0091E039}" srcOrd="1" destOrd="0" presId="urn:microsoft.com/office/officeart/2005/8/layout/radial2"/>
    <dgm:cxn modelId="{CBD0A610-1E61-473D-9B80-72B10F6A1411}" type="presParOf" srcId="{13279D65-3E0B-4C4F-A255-1C9EDC58D137}" destId="{CD0E589B-9F5B-4B3B-9342-8B5856BAD683}" srcOrd="1" destOrd="0" presId="urn:microsoft.com/office/officeart/2005/8/layout/radial2"/>
    <dgm:cxn modelId="{82EC469C-355C-4DFD-88B2-8A120DFA114C}" type="presParOf" srcId="{13279D65-3E0B-4C4F-A255-1C9EDC58D137}" destId="{CA1FD70F-D0CF-4303-BC97-2EA22650085A}" srcOrd="2" destOrd="0" presId="urn:microsoft.com/office/officeart/2005/8/layout/radial2"/>
    <dgm:cxn modelId="{0D486E0F-C1DF-49BA-8336-0F3876C24E11}" type="presParOf" srcId="{CA1FD70F-D0CF-4303-BC97-2EA22650085A}" destId="{3DEBA548-846D-41EE-BDE4-D196E0B21AB5}" srcOrd="0" destOrd="0" presId="urn:microsoft.com/office/officeart/2005/8/layout/radial2"/>
    <dgm:cxn modelId="{D4F26818-E36D-4806-A56D-867D4BAE9A2A}" type="presParOf" srcId="{CA1FD70F-D0CF-4303-BC97-2EA22650085A}" destId="{73E5901F-38F7-41FB-B408-C698C4BC7829}" srcOrd="1" destOrd="0" presId="urn:microsoft.com/office/officeart/2005/8/layout/radial2"/>
    <dgm:cxn modelId="{CFC49261-58A3-488E-A55E-91E0CC8F4385}" type="presParOf" srcId="{13279D65-3E0B-4C4F-A255-1C9EDC58D137}" destId="{E2D1B383-4AAF-4D58-B1F4-FF6398F0E68D}" srcOrd="3" destOrd="0" presId="urn:microsoft.com/office/officeart/2005/8/layout/radial2"/>
    <dgm:cxn modelId="{796D3DDC-5F36-48DA-9BA3-6CC13B90A909}" type="presParOf" srcId="{13279D65-3E0B-4C4F-A255-1C9EDC58D137}" destId="{09D73FF1-64BB-4A38-8648-E97194D3B225}" srcOrd="4" destOrd="0" presId="urn:microsoft.com/office/officeart/2005/8/layout/radial2"/>
    <dgm:cxn modelId="{D8D3F734-4E9A-47DD-88AE-23AAE3144235}" type="presParOf" srcId="{09D73FF1-64BB-4A38-8648-E97194D3B225}" destId="{6729E8A5-42D6-4C94-8F34-5E3F907139B7}" srcOrd="0" destOrd="0" presId="urn:microsoft.com/office/officeart/2005/8/layout/radial2"/>
    <dgm:cxn modelId="{3154A4F0-4C3C-4605-BF2B-8964590C65A9}" type="presParOf" srcId="{09D73FF1-64BB-4A38-8648-E97194D3B225}" destId="{456E2C93-C640-4951-8504-428FD3A04745}" srcOrd="1" destOrd="0" presId="urn:microsoft.com/office/officeart/2005/8/layout/radial2"/>
    <dgm:cxn modelId="{C755997E-0F64-434B-B7D1-32B211C1F671}" type="presParOf" srcId="{13279D65-3E0B-4C4F-A255-1C9EDC58D137}" destId="{ABFB243D-14D3-48EE-934C-48D62DD6CB3A}" srcOrd="5" destOrd="0" presId="urn:microsoft.com/office/officeart/2005/8/layout/radial2"/>
    <dgm:cxn modelId="{53099A37-6491-47EA-BCD9-36B982901244}" type="presParOf" srcId="{13279D65-3E0B-4C4F-A255-1C9EDC58D137}" destId="{9540D718-733D-49E1-BE30-A6FE6E24496B}" srcOrd="6" destOrd="0" presId="urn:microsoft.com/office/officeart/2005/8/layout/radial2"/>
    <dgm:cxn modelId="{50D81BE9-CDB1-425F-8D9C-F68FD8F487F6}" type="presParOf" srcId="{9540D718-733D-49E1-BE30-A6FE6E24496B}" destId="{9B11B293-7AE4-41A7-A382-5777ADFA44D8}" srcOrd="0" destOrd="0" presId="urn:microsoft.com/office/officeart/2005/8/layout/radial2"/>
    <dgm:cxn modelId="{6C9718E7-B238-4FE6-A388-1503029216A6}" type="presParOf" srcId="{9540D718-733D-49E1-BE30-A6FE6E24496B}" destId="{A23A5FB3-8747-498C-8284-5C2E381BC459}" srcOrd="1" destOrd="0" presId="urn:microsoft.com/office/officeart/2005/8/layout/radial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F99BFE-B9E3-4824-BFC5-D396CD31443F}" type="doc">
      <dgm:prSet loTypeId="urn:microsoft.com/office/officeart/2005/8/layout/vList2" loCatId="list" qsTypeId="urn:microsoft.com/office/officeart/2005/8/quickstyle/simple5" qsCatId="simple" csTypeId="urn:microsoft.com/office/officeart/2005/8/colors/accent4_2" csCatId="accent4" phldr="1"/>
      <dgm:spPr/>
      <dgm:t>
        <a:bodyPr/>
        <a:lstStyle/>
        <a:p>
          <a:endParaRPr lang="en-GB"/>
        </a:p>
      </dgm:t>
    </dgm:pt>
    <dgm:pt modelId="{30279260-B584-49BE-A7AC-078297EA2B75}">
      <dgm:prSet phldrT="[Text]"/>
      <dgm:spPr>
        <a:solidFill>
          <a:srgbClr val="FF0000"/>
        </a:solidFill>
      </dgm:spPr>
      <dgm:t>
        <a:bodyPr/>
        <a:lstStyle/>
        <a:p>
          <a:r>
            <a:rPr lang="en-GB" dirty="0"/>
            <a:t>Education and training</a:t>
          </a:r>
        </a:p>
      </dgm:t>
    </dgm:pt>
    <dgm:pt modelId="{B1B88318-A949-4D1A-A349-CCAA96A507D6}" type="parTrans" cxnId="{DAC5249E-7A55-42F8-9502-B54F3D825F17}">
      <dgm:prSet/>
      <dgm:spPr/>
      <dgm:t>
        <a:bodyPr/>
        <a:lstStyle/>
        <a:p>
          <a:endParaRPr lang="en-GB"/>
        </a:p>
      </dgm:t>
    </dgm:pt>
    <dgm:pt modelId="{FFAE0B40-5CA4-4E41-9128-371ABB7E29D5}" type="sibTrans" cxnId="{DAC5249E-7A55-42F8-9502-B54F3D825F17}">
      <dgm:prSet/>
      <dgm:spPr/>
      <dgm:t>
        <a:bodyPr/>
        <a:lstStyle/>
        <a:p>
          <a:endParaRPr lang="en-GB"/>
        </a:p>
      </dgm:t>
    </dgm:pt>
    <dgm:pt modelId="{5992720C-F78D-4080-A42E-B8FBF8A1C405}">
      <dgm:prSet phldrT="[Text]"/>
      <dgm:spPr>
        <a:solidFill>
          <a:srgbClr val="FF66CC"/>
        </a:solidFill>
      </dgm:spPr>
      <dgm:t>
        <a:bodyPr/>
        <a:lstStyle/>
        <a:p>
          <a:r>
            <a:rPr lang="en-GB" dirty="0"/>
            <a:t>Usability in ASMIS software development</a:t>
          </a:r>
        </a:p>
      </dgm:t>
    </dgm:pt>
    <dgm:pt modelId="{75BB35F3-EFD7-42ED-80AE-48AEEBEBFF0D}" type="parTrans" cxnId="{F03712A4-8C2D-46E1-89C4-EC4BCAFA0D53}">
      <dgm:prSet/>
      <dgm:spPr/>
      <dgm:t>
        <a:bodyPr/>
        <a:lstStyle/>
        <a:p>
          <a:endParaRPr lang="en-GB"/>
        </a:p>
      </dgm:t>
    </dgm:pt>
    <dgm:pt modelId="{1AF92736-9744-4CAF-9F52-E33A22C5D6DD}" type="sibTrans" cxnId="{F03712A4-8C2D-46E1-89C4-EC4BCAFA0D53}">
      <dgm:prSet/>
      <dgm:spPr/>
      <dgm:t>
        <a:bodyPr/>
        <a:lstStyle/>
        <a:p>
          <a:endParaRPr lang="en-GB"/>
        </a:p>
      </dgm:t>
    </dgm:pt>
    <dgm:pt modelId="{5E0F07CB-B1A2-40EC-9DC2-097EA11F2796}">
      <dgm:prSet phldrT="[Text]"/>
      <dgm:spPr>
        <a:solidFill>
          <a:srgbClr val="0099FF"/>
        </a:solidFill>
      </dgm:spPr>
      <dgm:t>
        <a:bodyPr/>
        <a:lstStyle/>
        <a:p>
          <a:r>
            <a:rPr lang="en-GB" dirty="0"/>
            <a:t>Organisational culture / workplace environment</a:t>
          </a:r>
        </a:p>
      </dgm:t>
    </dgm:pt>
    <dgm:pt modelId="{2544A395-F10D-422E-8B4D-9D36FAA745A6}" type="parTrans" cxnId="{248C345B-8F7D-4C72-B3A6-B25D1C0B4F5C}">
      <dgm:prSet/>
      <dgm:spPr/>
      <dgm:t>
        <a:bodyPr/>
        <a:lstStyle/>
        <a:p>
          <a:endParaRPr lang="en-GB"/>
        </a:p>
      </dgm:t>
    </dgm:pt>
    <dgm:pt modelId="{0E75531A-1DCC-432C-A95E-2A0EA512C2D7}" type="sibTrans" cxnId="{248C345B-8F7D-4C72-B3A6-B25D1C0B4F5C}">
      <dgm:prSet/>
      <dgm:spPr/>
      <dgm:t>
        <a:bodyPr/>
        <a:lstStyle/>
        <a:p>
          <a:endParaRPr lang="en-GB"/>
        </a:p>
      </dgm:t>
    </dgm:pt>
    <dgm:pt modelId="{496DC44F-2376-4E33-8E3F-9E00BC1FCC88}" type="pres">
      <dgm:prSet presAssocID="{A2F99BFE-B9E3-4824-BFC5-D396CD31443F}" presName="linear" presStyleCnt="0">
        <dgm:presLayoutVars>
          <dgm:animLvl val="lvl"/>
          <dgm:resizeHandles val="exact"/>
        </dgm:presLayoutVars>
      </dgm:prSet>
      <dgm:spPr/>
    </dgm:pt>
    <dgm:pt modelId="{76FDDF11-71AD-4AA7-901B-89B104AC8C86}" type="pres">
      <dgm:prSet presAssocID="{30279260-B584-49BE-A7AC-078297EA2B75}" presName="parentText" presStyleLbl="node1" presStyleIdx="0" presStyleCnt="3">
        <dgm:presLayoutVars>
          <dgm:chMax val="0"/>
          <dgm:bulletEnabled val="1"/>
        </dgm:presLayoutVars>
      </dgm:prSet>
      <dgm:spPr/>
    </dgm:pt>
    <dgm:pt modelId="{5D089FD4-4922-49E4-B455-650DDD520924}" type="pres">
      <dgm:prSet presAssocID="{FFAE0B40-5CA4-4E41-9128-371ABB7E29D5}" presName="spacer" presStyleCnt="0"/>
      <dgm:spPr/>
    </dgm:pt>
    <dgm:pt modelId="{C81270A1-839F-42C5-A76F-D5C654B359C9}" type="pres">
      <dgm:prSet presAssocID="{5E0F07CB-B1A2-40EC-9DC2-097EA11F2796}" presName="parentText" presStyleLbl="node1" presStyleIdx="1" presStyleCnt="3">
        <dgm:presLayoutVars>
          <dgm:chMax val="0"/>
          <dgm:bulletEnabled val="1"/>
        </dgm:presLayoutVars>
      </dgm:prSet>
      <dgm:spPr/>
    </dgm:pt>
    <dgm:pt modelId="{2C9290D3-2B0A-4416-8EF7-4672B02DCF2B}" type="pres">
      <dgm:prSet presAssocID="{0E75531A-1DCC-432C-A95E-2A0EA512C2D7}" presName="spacer" presStyleCnt="0"/>
      <dgm:spPr/>
    </dgm:pt>
    <dgm:pt modelId="{E4199643-F193-44F0-975A-06D54151DBB1}" type="pres">
      <dgm:prSet presAssocID="{5992720C-F78D-4080-A42E-B8FBF8A1C405}" presName="parentText" presStyleLbl="node1" presStyleIdx="2" presStyleCnt="3">
        <dgm:presLayoutVars>
          <dgm:chMax val="0"/>
          <dgm:bulletEnabled val="1"/>
        </dgm:presLayoutVars>
      </dgm:prSet>
      <dgm:spPr/>
    </dgm:pt>
  </dgm:ptLst>
  <dgm:cxnLst>
    <dgm:cxn modelId="{37AF282B-973C-42AD-8199-4288919C939E}" type="presOf" srcId="{5E0F07CB-B1A2-40EC-9DC2-097EA11F2796}" destId="{C81270A1-839F-42C5-A76F-D5C654B359C9}" srcOrd="0" destOrd="0" presId="urn:microsoft.com/office/officeart/2005/8/layout/vList2"/>
    <dgm:cxn modelId="{6ADDF03B-4908-43DA-B726-73F686E491B3}" type="presOf" srcId="{5992720C-F78D-4080-A42E-B8FBF8A1C405}" destId="{E4199643-F193-44F0-975A-06D54151DBB1}" srcOrd="0" destOrd="0" presId="urn:microsoft.com/office/officeart/2005/8/layout/vList2"/>
    <dgm:cxn modelId="{248C345B-8F7D-4C72-B3A6-B25D1C0B4F5C}" srcId="{A2F99BFE-B9E3-4824-BFC5-D396CD31443F}" destId="{5E0F07CB-B1A2-40EC-9DC2-097EA11F2796}" srcOrd="1" destOrd="0" parTransId="{2544A395-F10D-422E-8B4D-9D36FAA745A6}" sibTransId="{0E75531A-1DCC-432C-A95E-2A0EA512C2D7}"/>
    <dgm:cxn modelId="{DAC5249E-7A55-42F8-9502-B54F3D825F17}" srcId="{A2F99BFE-B9E3-4824-BFC5-D396CD31443F}" destId="{30279260-B584-49BE-A7AC-078297EA2B75}" srcOrd="0" destOrd="0" parTransId="{B1B88318-A949-4D1A-A349-CCAA96A507D6}" sibTransId="{FFAE0B40-5CA4-4E41-9128-371ABB7E29D5}"/>
    <dgm:cxn modelId="{F03712A4-8C2D-46E1-89C4-EC4BCAFA0D53}" srcId="{A2F99BFE-B9E3-4824-BFC5-D396CD31443F}" destId="{5992720C-F78D-4080-A42E-B8FBF8A1C405}" srcOrd="2" destOrd="0" parTransId="{75BB35F3-EFD7-42ED-80AE-48AEEBEBFF0D}" sibTransId="{1AF92736-9744-4CAF-9F52-E33A22C5D6DD}"/>
    <dgm:cxn modelId="{1097C0C0-43CA-4210-9FC0-C74F8BCFA0A4}" type="presOf" srcId="{30279260-B584-49BE-A7AC-078297EA2B75}" destId="{76FDDF11-71AD-4AA7-901B-89B104AC8C86}" srcOrd="0" destOrd="0" presId="urn:microsoft.com/office/officeart/2005/8/layout/vList2"/>
    <dgm:cxn modelId="{0A3545F4-D488-4BD7-9BB4-6682EBA1AC5A}" type="presOf" srcId="{A2F99BFE-B9E3-4824-BFC5-D396CD31443F}" destId="{496DC44F-2376-4E33-8E3F-9E00BC1FCC88}" srcOrd="0" destOrd="0" presId="urn:microsoft.com/office/officeart/2005/8/layout/vList2"/>
    <dgm:cxn modelId="{49259B6C-8DB2-4577-8686-BB55EC368A0B}" type="presParOf" srcId="{496DC44F-2376-4E33-8E3F-9E00BC1FCC88}" destId="{76FDDF11-71AD-4AA7-901B-89B104AC8C86}" srcOrd="0" destOrd="0" presId="urn:microsoft.com/office/officeart/2005/8/layout/vList2"/>
    <dgm:cxn modelId="{E0B3EF08-BC9D-4085-8408-1DCCD66AE4AB}" type="presParOf" srcId="{496DC44F-2376-4E33-8E3F-9E00BC1FCC88}" destId="{5D089FD4-4922-49E4-B455-650DDD520924}" srcOrd="1" destOrd="0" presId="urn:microsoft.com/office/officeart/2005/8/layout/vList2"/>
    <dgm:cxn modelId="{7A8FB053-5D57-4C67-B732-4B180ECF161D}" type="presParOf" srcId="{496DC44F-2376-4E33-8E3F-9E00BC1FCC88}" destId="{C81270A1-839F-42C5-A76F-D5C654B359C9}" srcOrd="2" destOrd="0" presId="urn:microsoft.com/office/officeart/2005/8/layout/vList2"/>
    <dgm:cxn modelId="{E799B6A3-B8A1-417E-8601-A8352D41E2B1}" type="presParOf" srcId="{496DC44F-2376-4E33-8E3F-9E00BC1FCC88}" destId="{2C9290D3-2B0A-4416-8EF7-4672B02DCF2B}" srcOrd="3" destOrd="0" presId="urn:microsoft.com/office/officeart/2005/8/layout/vList2"/>
    <dgm:cxn modelId="{EC1A2908-C40B-435C-8A46-6637BFBC4651}" type="presParOf" srcId="{496DC44F-2376-4E33-8E3F-9E00BC1FCC88}" destId="{E4199643-F193-44F0-975A-06D54151DBB1}"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F5791E-C8CF-4995-96B1-565D90DBA2F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2A7106C-4ED3-482E-B2FA-6706787B3274}">
      <dgm:prSet custT="1"/>
      <dgm:spPr>
        <a:solidFill>
          <a:srgbClr val="0066FF"/>
        </a:solidFill>
      </dgm:spPr>
      <dgm:t>
        <a:bodyPr/>
        <a:lstStyle/>
        <a:p>
          <a:r>
            <a:rPr lang="en-US" sz="1400" b="0" dirty="0"/>
            <a:t>Security culture evaluation allows for </a:t>
          </a:r>
          <a:r>
            <a:rPr lang="en-GB" sz="1400" b="0" noProof="0" dirty="0"/>
            <a:t>organisational</a:t>
          </a:r>
          <a:r>
            <a:rPr lang="en-US" sz="1400" b="0" dirty="0"/>
            <a:t> readiness (Georgiadou et al., 2020)</a:t>
          </a:r>
        </a:p>
      </dgm:t>
    </dgm:pt>
    <dgm:pt modelId="{997E1892-0A1D-4DDD-9D7F-B22F9C306AB0}" type="parTrans" cxnId="{1428F51B-7833-4A00-826A-E3A4090ED360}">
      <dgm:prSet/>
      <dgm:spPr/>
      <dgm:t>
        <a:bodyPr/>
        <a:lstStyle/>
        <a:p>
          <a:endParaRPr lang="en-US" sz="2400" b="0"/>
        </a:p>
      </dgm:t>
    </dgm:pt>
    <dgm:pt modelId="{EEEBE330-C707-4CCF-8761-1CC956603179}" type="sibTrans" cxnId="{1428F51B-7833-4A00-826A-E3A4090ED360}">
      <dgm:prSet/>
      <dgm:spPr/>
      <dgm:t>
        <a:bodyPr/>
        <a:lstStyle/>
        <a:p>
          <a:endParaRPr lang="en-US" sz="2400" b="0"/>
        </a:p>
      </dgm:t>
    </dgm:pt>
    <dgm:pt modelId="{FC0F53DB-19A6-4A36-A130-77B50E229D64}">
      <dgm:prSet custT="1"/>
      <dgm:spPr>
        <a:solidFill>
          <a:srgbClr val="0066FF"/>
        </a:solidFill>
      </dgm:spPr>
      <dgm:t>
        <a:bodyPr/>
        <a:lstStyle/>
        <a:p>
          <a:r>
            <a:rPr lang="en-US" sz="1400" b="0" dirty="0"/>
            <a:t>Security is everyone’s responsibility</a:t>
          </a:r>
        </a:p>
      </dgm:t>
    </dgm:pt>
    <dgm:pt modelId="{DB9D7D2E-0464-47FD-8AB9-2B50BDC22453}" type="parTrans" cxnId="{23A05654-B140-4191-9567-15FDEEAA49D3}">
      <dgm:prSet/>
      <dgm:spPr/>
      <dgm:t>
        <a:bodyPr/>
        <a:lstStyle/>
        <a:p>
          <a:endParaRPr lang="en-US" sz="2400" b="0"/>
        </a:p>
      </dgm:t>
    </dgm:pt>
    <dgm:pt modelId="{EF36E249-9FA3-4D2A-BDCA-59439FE31D9D}" type="sibTrans" cxnId="{23A05654-B140-4191-9567-15FDEEAA49D3}">
      <dgm:prSet/>
      <dgm:spPr/>
      <dgm:t>
        <a:bodyPr/>
        <a:lstStyle/>
        <a:p>
          <a:endParaRPr lang="en-US" sz="2400" b="0"/>
        </a:p>
      </dgm:t>
    </dgm:pt>
    <dgm:pt modelId="{F9B3AEE0-1D42-47F6-B0BF-D43A273CAF08}">
      <dgm:prSet custT="1"/>
      <dgm:spPr>
        <a:solidFill>
          <a:srgbClr val="0066FF"/>
        </a:solidFill>
      </dgm:spPr>
      <dgm:t>
        <a:bodyPr/>
        <a:lstStyle/>
        <a:p>
          <a:r>
            <a:rPr lang="en-US" sz="1400" b="0" dirty="0"/>
            <a:t>A bottom-up approach to security policy could be more inclusive (McIlwraith, 2021) </a:t>
          </a:r>
        </a:p>
      </dgm:t>
    </dgm:pt>
    <dgm:pt modelId="{32979038-EF26-42C6-9CC6-685CD121FF37}" type="parTrans" cxnId="{D23AEFA8-AF8A-400E-811F-EF62B71A0FB1}">
      <dgm:prSet/>
      <dgm:spPr/>
      <dgm:t>
        <a:bodyPr/>
        <a:lstStyle/>
        <a:p>
          <a:endParaRPr lang="en-US" sz="2400" b="0"/>
        </a:p>
      </dgm:t>
    </dgm:pt>
    <dgm:pt modelId="{FE58CDED-3BF4-4222-A1C9-2A20370B02D2}" type="sibTrans" cxnId="{D23AEFA8-AF8A-400E-811F-EF62B71A0FB1}">
      <dgm:prSet/>
      <dgm:spPr/>
      <dgm:t>
        <a:bodyPr/>
        <a:lstStyle/>
        <a:p>
          <a:endParaRPr lang="en-US" sz="2400" b="0"/>
        </a:p>
      </dgm:t>
    </dgm:pt>
    <dgm:pt modelId="{F961EDB1-1543-48E1-9F85-EEB25D604643}">
      <dgm:prSet custT="1"/>
      <dgm:spPr>
        <a:solidFill>
          <a:srgbClr val="0066FF"/>
        </a:solidFill>
      </dgm:spPr>
      <dgm:t>
        <a:bodyPr/>
        <a:lstStyle/>
        <a:p>
          <a:r>
            <a:rPr lang="en-US" sz="1400" b="0" dirty="0"/>
            <a:t>Hybrid approach to find security champions (Becker et al., 2017)</a:t>
          </a:r>
        </a:p>
      </dgm:t>
    </dgm:pt>
    <dgm:pt modelId="{2F51ABDE-E7DE-4533-BED4-FFC60AE5A480}" type="parTrans" cxnId="{CA51400A-190C-4FCE-B30D-BF4DFAB67701}">
      <dgm:prSet/>
      <dgm:spPr/>
      <dgm:t>
        <a:bodyPr/>
        <a:lstStyle/>
        <a:p>
          <a:endParaRPr lang="en-US" sz="2400" b="0"/>
        </a:p>
      </dgm:t>
    </dgm:pt>
    <dgm:pt modelId="{EB4BD0AB-A9B2-4969-9ACD-03A6F9B0DA3B}" type="sibTrans" cxnId="{CA51400A-190C-4FCE-B30D-BF4DFAB67701}">
      <dgm:prSet/>
      <dgm:spPr/>
      <dgm:t>
        <a:bodyPr/>
        <a:lstStyle/>
        <a:p>
          <a:endParaRPr lang="en-US" sz="2400" b="0"/>
        </a:p>
      </dgm:t>
    </dgm:pt>
    <dgm:pt modelId="{C62468F4-436A-4F1E-862C-68180E29070F}">
      <dgm:prSet custT="1"/>
      <dgm:spPr>
        <a:solidFill>
          <a:srgbClr val="0066FF"/>
        </a:solidFill>
      </dgm:spPr>
      <dgm:t>
        <a:bodyPr/>
        <a:lstStyle/>
        <a:p>
          <a:r>
            <a:rPr lang="en-US" sz="1400" b="0" dirty="0"/>
            <a:t>Improving the work environment</a:t>
          </a:r>
        </a:p>
      </dgm:t>
    </dgm:pt>
    <dgm:pt modelId="{34AA6D89-CC8C-4251-9582-3DBBC55CE583}" type="parTrans" cxnId="{97C53F4B-1228-4C13-B400-1A68F78C1E8B}">
      <dgm:prSet/>
      <dgm:spPr/>
      <dgm:t>
        <a:bodyPr/>
        <a:lstStyle/>
        <a:p>
          <a:endParaRPr lang="en-US" sz="2400" b="0"/>
        </a:p>
      </dgm:t>
    </dgm:pt>
    <dgm:pt modelId="{94216EF2-DCAD-40B3-87BC-21EDD270F158}" type="sibTrans" cxnId="{97C53F4B-1228-4C13-B400-1A68F78C1E8B}">
      <dgm:prSet/>
      <dgm:spPr/>
      <dgm:t>
        <a:bodyPr/>
        <a:lstStyle/>
        <a:p>
          <a:endParaRPr lang="en-US" sz="2400" b="0"/>
        </a:p>
      </dgm:t>
    </dgm:pt>
    <dgm:pt modelId="{0AC2A424-4CEF-4759-B1FA-D97FCD718908}">
      <dgm:prSet custT="1"/>
      <dgm:spPr>
        <a:solidFill>
          <a:srgbClr val="0066FF"/>
        </a:solidFill>
      </dgm:spPr>
      <dgm:t>
        <a:bodyPr/>
        <a:lstStyle/>
        <a:p>
          <a:r>
            <a:rPr lang="en-US" sz="1400" b="0" dirty="0"/>
            <a:t>ENISA (ENISA, 2018) Framework - not in awareness and training but in supporting domains that strongly influence the work environment of the individuals.</a:t>
          </a:r>
        </a:p>
      </dgm:t>
    </dgm:pt>
    <dgm:pt modelId="{E5248C23-B615-4E18-B8E3-65D82E6A0664}" type="parTrans" cxnId="{D0478E0E-99FD-499F-946A-1FEB5E5488AA}">
      <dgm:prSet/>
      <dgm:spPr/>
      <dgm:t>
        <a:bodyPr/>
        <a:lstStyle/>
        <a:p>
          <a:endParaRPr lang="en-US" sz="2400" b="0"/>
        </a:p>
      </dgm:t>
    </dgm:pt>
    <dgm:pt modelId="{3A44BE03-768C-4A29-8E51-6D04796977AE}" type="sibTrans" cxnId="{D0478E0E-99FD-499F-946A-1FEB5E5488AA}">
      <dgm:prSet/>
      <dgm:spPr/>
      <dgm:t>
        <a:bodyPr/>
        <a:lstStyle/>
        <a:p>
          <a:endParaRPr lang="en-US" sz="2400" b="0"/>
        </a:p>
      </dgm:t>
    </dgm:pt>
    <dgm:pt modelId="{24699B2C-2A20-4CE5-AB13-CA24ADB14C71}">
      <dgm:prSet custT="1"/>
      <dgm:spPr>
        <a:solidFill>
          <a:srgbClr val="0066FF"/>
        </a:solidFill>
      </dgm:spPr>
      <dgm:t>
        <a:bodyPr/>
        <a:lstStyle/>
        <a:p>
          <a:r>
            <a:rPr lang="en-GB" sz="1400" b="0" noProof="0" dirty="0"/>
            <a:t>Organisation</a:t>
          </a:r>
          <a:r>
            <a:rPr lang="en-US" sz="1400" b="0" dirty="0"/>
            <a:t> transparency to errors or breaches</a:t>
          </a:r>
        </a:p>
      </dgm:t>
    </dgm:pt>
    <dgm:pt modelId="{548F1E3E-FA69-49FB-B596-CFB4C8FEAC58}" type="parTrans" cxnId="{A31F65ED-933A-45A5-B99F-AC82943D2240}">
      <dgm:prSet/>
      <dgm:spPr/>
      <dgm:t>
        <a:bodyPr/>
        <a:lstStyle/>
        <a:p>
          <a:endParaRPr lang="en-US" sz="2400" b="0"/>
        </a:p>
      </dgm:t>
    </dgm:pt>
    <dgm:pt modelId="{E4AF4014-674F-45A4-8A18-E8464EAAF4C6}" type="sibTrans" cxnId="{A31F65ED-933A-45A5-B99F-AC82943D2240}">
      <dgm:prSet/>
      <dgm:spPr/>
      <dgm:t>
        <a:bodyPr/>
        <a:lstStyle/>
        <a:p>
          <a:endParaRPr lang="en-US" sz="2400" b="0"/>
        </a:p>
      </dgm:t>
    </dgm:pt>
    <dgm:pt modelId="{81AEA89E-D9D9-44B9-AC2C-45779E881486}" type="pres">
      <dgm:prSet presAssocID="{2BF5791E-C8CF-4995-96B1-565D90DBA2F9}" presName="diagram" presStyleCnt="0">
        <dgm:presLayoutVars>
          <dgm:dir/>
          <dgm:resizeHandles val="exact"/>
        </dgm:presLayoutVars>
      </dgm:prSet>
      <dgm:spPr/>
    </dgm:pt>
    <dgm:pt modelId="{B8CF9060-8F66-4113-9A06-343968E1784B}" type="pres">
      <dgm:prSet presAssocID="{A2A7106C-4ED3-482E-B2FA-6706787B3274}" presName="node" presStyleLbl="node1" presStyleIdx="0" presStyleCnt="7">
        <dgm:presLayoutVars>
          <dgm:bulletEnabled val="1"/>
        </dgm:presLayoutVars>
      </dgm:prSet>
      <dgm:spPr/>
    </dgm:pt>
    <dgm:pt modelId="{86610801-8BD4-4551-B1CE-C98D47CBAADB}" type="pres">
      <dgm:prSet presAssocID="{EEEBE330-C707-4CCF-8761-1CC956603179}" presName="sibTrans" presStyleCnt="0"/>
      <dgm:spPr/>
    </dgm:pt>
    <dgm:pt modelId="{063FDD6E-07CA-40E0-AF87-69461BE13F49}" type="pres">
      <dgm:prSet presAssocID="{FC0F53DB-19A6-4A36-A130-77B50E229D64}" presName="node" presStyleLbl="node1" presStyleIdx="1" presStyleCnt="7">
        <dgm:presLayoutVars>
          <dgm:bulletEnabled val="1"/>
        </dgm:presLayoutVars>
      </dgm:prSet>
      <dgm:spPr/>
    </dgm:pt>
    <dgm:pt modelId="{C1FE0A1F-C857-421A-880F-75BD37072DBA}" type="pres">
      <dgm:prSet presAssocID="{EF36E249-9FA3-4D2A-BDCA-59439FE31D9D}" presName="sibTrans" presStyleCnt="0"/>
      <dgm:spPr/>
    </dgm:pt>
    <dgm:pt modelId="{93122498-E056-4D7C-A2D7-54E10127041C}" type="pres">
      <dgm:prSet presAssocID="{F9B3AEE0-1D42-47F6-B0BF-D43A273CAF08}" presName="node" presStyleLbl="node1" presStyleIdx="2" presStyleCnt="7">
        <dgm:presLayoutVars>
          <dgm:bulletEnabled val="1"/>
        </dgm:presLayoutVars>
      </dgm:prSet>
      <dgm:spPr/>
    </dgm:pt>
    <dgm:pt modelId="{00FB7847-6E0B-4385-BC4C-6E4FCCD2EB90}" type="pres">
      <dgm:prSet presAssocID="{FE58CDED-3BF4-4222-A1C9-2A20370B02D2}" presName="sibTrans" presStyleCnt="0"/>
      <dgm:spPr/>
    </dgm:pt>
    <dgm:pt modelId="{1CCF6790-E1A8-4849-B4BE-FDFDB07FE5BE}" type="pres">
      <dgm:prSet presAssocID="{F961EDB1-1543-48E1-9F85-EEB25D604643}" presName="node" presStyleLbl="node1" presStyleIdx="3" presStyleCnt="7" custScaleY="147203">
        <dgm:presLayoutVars>
          <dgm:bulletEnabled val="1"/>
        </dgm:presLayoutVars>
      </dgm:prSet>
      <dgm:spPr/>
    </dgm:pt>
    <dgm:pt modelId="{4EA55DBD-8CD8-4082-B8AC-9F2DD74F8ECE}" type="pres">
      <dgm:prSet presAssocID="{EB4BD0AB-A9B2-4969-9ACD-03A6F9B0DA3B}" presName="sibTrans" presStyleCnt="0"/>
      <dgm:spPr/>
    </dgm:pt>
    <dgm:pt modelId="{F3B42079-FC89-482D-93EC-333EB4DDCACC}" type="pres">
      <dgm:prSet presAssocID="{C62468F4-436A-4F1E-862C-68180E29070F}" presName="node" presStyleLbl="node1" presStyleIdx="4" presStyleCnt="7" custScaleY="147203">
        <dgm:presLayoutVars>
          <dgm:bulletEnabled val="1"/>
        </dgm:presLayoutVars>
      </dgm:prSet>
      <dgm:spPr/>
    </dgm:pt>
    <dgm:pt modelId="{94B413FE-67AE-44A7-827E-F9C221ED115F}" type="pres">
      <dgm:prSet presAssocID="{94216EF2-DCAD-40B3-87BC-21EDD270F158}" presName="sibTrans" presStyleCnt="0"/>
      <dgm:spPr/>
    </dgm:pt>
    <dgm:pt modelId="{057F10E4-DF12-46CF-B456-96141A8B28A3}" type="pres">
      <dgm:prSet presAssocID="{0AC2A424-4CEF-4759-B1FA-D97FCD718908}" presName="node" presStyleLbl="node1" presStyleIdx="5" presStyleCnt="7" custScaleY="147203">
        <dgm:presLayoutVars>
          <dgm:bulletEnabled val="1"/>
        </dgm:presLayoutVars>
      </dgm:prSet>
      <dgm:spPr/>
    </dgm:pt>
    <dgm:pt modelId="{893BA7C5-9110-4705-93C1-6C8B3EBF2763}" type="pres">
      <dgm:prSet presAssocID="{3A44BE03-768C-4A29-8E51-6D04796977AE}" presName="sibTrans" presStyleCnt="0"/>
      <dgm:spPr/>
    </dgm:pt>
    <dgm:pt modelId="{47C128E1-4950-4F4D-A3AC-010BF60A3757}" type="pres">
      <dgm:prSet presAssocID="{24699B2C-2A20-4CE5-AB13-CA24ADB14C71}" presName="node" presStyleLbl="node1" presStyleIdx="6" presStyleCnt="7">
        <dgm:presLayoutVars>
          <dgm:bulletEnabled val="1"/>
        </dgm:presLayoutVars>
      </dgm:prSet>
      <dgm:spPr/>
    </dgm:pt>
  </dgm:ptLst>
  <dgm:cxnLst>
    <dgm:cxn modelId="{CA51400A-190C-4FCE-B30D-BF4DFAB67701}" srcId="{2BF5791E-C8CF-4995-96B1-565D90DBA2F9}" destId="{F961EDB1-1543-48E1-9F85-EEB25D604643}" srcOrd="3" destOrd="0" parTransId="{2F51ABDE-E7DE-4533-BED4-FFC60AE5A480}" sibTransId="{EB4BD0AB-A9B2-4969-9ACD-03A6F9B0DA3B}"/>
    <dgm:cxn modelId="{D0478E0E-99FD-499F-946A-1FEB5E5488AA}" srcId="{2BF5791E-C8CF-4995-96B1-565D90DBA2F9}" destId="{0AC2A424-4CEF-4759-B1FA-D97FCD718908}" srcOrd="5" destOrd="0" parTransId="{E5248C23-B615-4E18-B8E3-65D82E6A0664}" sibTransId="{3A44BE03-768C-4A29-8E51-6D04796977AE}"/>
    <dgm:cxn modelId="{A1302314-AD20-40E8-A294-6D8474FF366A}" type="presOf" srcId="{24699B2C-2A20-4CE5-AB13-CA24ADB14C71}" destId="{47C128E1-4950-4F4D-A3AC-010BF60A3757}" srcOrd="0" destOrd="0" presId="urn:microsoft.com/office/officeart/2005/8/layout/default"/>
    <dgm:cxn modelId="{1428F51B-7833-4A00-826A-E3A4090ED360}" srcId="{2BF5791E-C8CF-4995-96B1-565D90DBA2F9}" destId="{A2A7106C-4ED3-482E-B2FA-6706787B3274}" srcOrd="0" destOrd="0" parTransId="{997E1892-0A1D-4DDD-9D7F-B22F9C306AB0}" sibTransId="{EEEBE330-C707-4CCF-8761-1CC956603179}"/>
    <dgm:cxn modelId="{54F44832-2E22-47DF-9726-8B295E196BC7}" type="presOf" srcId="{FC0F53DB-19A6-4A36-A130-77B50E229D64}" destId="{063FDD6E-07CA-40E0-AF87-69461BE13F49}" srcOrd="0" destOrd="0" presId="urn:microsoft.com/office/officeart/2005/8/layout/default"/>
    <dgm:cxn modelId="{97C53F4B-1228-4C13-B400-1A68F78C1E8B}" srcId="{2BF5791E-C8CF-4995-96B1-565D90DBA2F9}" destId="{C62468F4-436A-4F1E-862C-68180E29070F}" srcOrd="4" destOrd="0" parTransId="{34AA6D89-CC8C-4251-9582-3DBBC55CE583}" sibTransId="{94216EF2-DCAD-40B3-87BC-21EDD270F158}"/>
    <dgm:cxn modelId="{23A05654-B140-4191-9567-15FDEEAA49D3}" srcId="{2BF5791E-C8CF-4995-96B1-565D90DBA2F9}" destId="{FC0F53DB-19A6-4A36-A130-77B50E229D64}" srcOrd="1" destOrd="0" parTransId="{DB9D7D2E-0464-47FD-8AB9-2B50BDC22453}" sibTransId="{EF36E249-9FA3-4D2A-BDCA-59439FE31D9D}"/>
    <dgm:cxn modelId="{363D4358-A77E-47F6-98E6-6F7837C0BD67}" type="presOf" srcId="{0AC2A424-4CEF-4759-B1FA-D97FCD718908}" destId="{057F10E4-DF12-46CF-B456-96141A8B28A3}" srcOrd="0" destOrd="0" presId="urn:microsoft.com/office/officeart/2005/8/layout/default"/>
    <dgm:cxn modelId="{F4EDC69B-E150-4984-8B74-3DF5266D4133}" type="presOf" srcId="{A2A7106C-4ED3-482E-B2FA-6706787B3274}" destId="{B8CF9060-8F66-4113-9A06-343968E1784B}" srcOrd="0" destOrd="0" presId="urn:microsoft.com/office/officeart/2005/8/layout/default"/>
    <dgm:cxn modelId="{D23AEFA8-AF8A-400E-811F-EF62B71A0FB1}" srcId="{2BF5791E-C8CF-4995-96B1-565D90DBA2F9}" destId="{F9B3AEE0-1D42-47F6-B0BF-D43A273CAF08}" srcOrd="2" destOrd="0" parTransId="{32979038-EF26-42C6-9CC6-685CD121FF37}" sibTransId="{FE58CDED-3BF4-4222-A1C9-2A20370B02D2}"/>
    <dgm:cxn modelId="{D3820AA9-A9DD-44FA-87FD-B52C4AF707CC}" type="presOf" srcId="{F961EDB1-1543-48E1-9F85-EEB25D604643}" destId="{1CCF6790-E1A8-4849-B4BE-FDFDB07FE5BE}" srcOrd="0" destOrd="0" presId="urn:microsoft.com/office/officeart/2005/8/layout/default"/>
    <dgm:cxn modelId="{722249CC-F9D6-4328-95C2-923F6E830816}" type="presOf" srcId="{C62468F4-436A-4F1E-862C-68180E29070F}" destId="{F3B42079-FC89-482D-93EC-333EB4DDCACC}" srcOrd="0" destOrd="0" presId="urn:microsoft.com/office/officeart/2005/8/layout/default"/>
    <dgm:cxn modelId="{8F6355D3-FA8D-4341-8F21-51F6E365D2F2}" type="presOf" srcId="{2BF5791E-C8CF-4995-96B1-565D90DBA2F9}" destId="{81AEA89E-D9D9-44B9-AC2C-45779E881486}" srcOrd="0" destOrd="0" presId="urn:microsoft.com/office/officeart/2005/8/layout/default"/>
    <dgm:cxn modelId="{F48109E0-4FF2-4000-9E92-FB36D79A46B3}" type="presOf" srcId="{F9B3AEE0-1D42-47F6-B0BF-D43A273CAF08}" destId="{93122498-E056-4D7C-A2D7-54E10127041C}" srcOrd="0" destOrd="0" presId="urn:microsoft.com/office/officeart/2005/8/layout/default"/>
    <dgm:cxn modelId="{A31F65ED-933A-45A5-B99F-AC82943D2240}" srcId="{2BF5791E-C8CF-4995-96B1-565D90DBA2F9}" destId="{24699B2C-2A20-4CE5-AB13-CA24ADB14C71}" srcOrd="6" destOrd="0" parTransId="{548F1E3E-FA69-49FB-B596-CFB4C8FEAC58}" sibTransId="{E4AF4014-674F-45A4-8A18-E8464EAAF4C6}"/>
    <dgm:cxn modelId="{2DE068DF-76B2-445F-B4F5-8099D211607F}" type="presParOf" srcId="{81AEA89E-D9D9-44B9-AC2C-45779E881486}" destId="{B8CF9060-8F66-4113-9A06-343968E1784B}" srcOrd="0" destOrd="0" presId="urn:microsoft.com/office/officeart/2005/8/layout/default"/>
    <dgm:cxn modelId="{47ADE41B-F3C7-4670-A63A-114EA6234741}" type="presParOf" srcId="{81AEA89E-D9D9-44B9-AC2C-45779E881486}" destId="{86610801-8BD4-4551-B1CE-C98D47CBAADB}" srcOrd="1" destOrd="0" presId="urn:microsoft.com/office/officeart/2005/8/layout/default"/>
    <dgm:cxn modelId="{0CAE8A72-BD55-4078-82B1-B6B3D30D1537}" type="presParOf" srcId="{81AEA89E-D9D9-44B9-AC2C-45779E881486}" destId="{063FDD6E-07CA-40E0-AF87-69461BE13F49}" srcOrd="2" destOrd="0" presId="urn:microsoft.com/office/officeart/2005/8/layout/default"/>
    <dgm:cxn modelId="{0AC5F600-C707-4CFE-8189-5403EBD3954F}" type="presParOf" srcId="{81AEA89E-D9D9-44B9-AC2C-45779E881486}" destId="{C1FE0A1F-C857-421A-880F-75BD37072DBA}" srcOrd="3" destOrd="0" presId="urn:microsoft.com/office/officeart/2005/8/layout/default"/>
    <dgm:cxn modelId="{0A9530CC-201E-49AF-909A-C65E9F6B0C96}" type="presParOf" srcId="{81AEA89E-D9D9-44B9-AC2C-45779E881486}" destId="{93122498-E056-4D7C-A2D7-54E10127041C}" srcOrd="4" destOrd="0" presId="urn:microsoft.com/office/officeart/2005/8/layout/default"/>
    <dgm:cxn modelId="{E33046AA-EA85-4949-915C-CA2AD80ABCF4}" type="presParOf" srcId="{81AEA89E-D9D9-44B9-AC2C-45779E881486}" destId="{00FB7847-6E0B-4385-BC4C-6E4FCCD2EB90}" srcOrd="5" destOrd="0" presId="urn:microsoft.com/office/officeart/2005/8/layout/default"/>
    <dgm:cxn modelId="{29E989C3-A2D8-4C42-BBB3-F8378A45D0BA}" type="presParOf" srcId="{81AEA89E-D9D9-44B9-AC2C-45779E881486}" destId="{1CCF6790-E1A8-4849-B4BE-FDFDB07FE5BE}" srcOrd="6" destOrd="0" presId="urn:microsoft.com/office/officeart/2005/8/layout/default"/>
    <dgm:cxn modelId="{C4030234-3BBE-4F66-856E-5C1F20193133}" type="presParOf" srcId="{81AEA89E-D9D9-44B9-AC2C-45779E881486}" destId="{4EA55DBD-8CD8-4082-B8AC-9F2DD74F8ECE}" srcOrd="7" destOrd="0" presId="urn:microsoft.com/office/officeart/2005/8/layout/default"/>
    <dgm:cxn modelId="{1E13FA66-067C-4E58-80A8-2CFDC21E0B8A}" type="presParOf" srcId="{81AEA89E-D9D9-44B9-AC2C-45779E881486}" destId="{F3B42079-FC89-482D-93EC-333EB4DDCACC}" srcOrd="8" destOrd="0" presId="urn:microsoft.com/office/officeart/2005/8/layout/default"/>
    <dgm:cxn modelId="{DBC7C62B-4CF1-4DB1-982F-921162AC1A45}" type="presParOf" srcId="{81AEA89E-D9D9-44B9-AC2C-45779E881486}" destId="{94B413FE-67AE-44A7-827E-F9C221ED115F}" srcOrd="9" destOrd="0" presId="urn:microsoft.com/office/officeart/2005/8/layout/default"/>
    <dgm:cxn modelId="{26CCD815-C41A-4440-890F-039CD3EA2894}" type="presParOf" srcId="{81AEA89E-D9D9-44B9-AC2C-45779E881486}" destId="{057F10E4-DF12-46CF-B456-96141A8B28A3}" srcOrd="10" destOrd="0" presId="urn:microsoft.com/office/officeart/2005/8/layout/default"/>
    <dgm:cxn modelId="{3D604B3E-4B29-46C8-8E8B-4A8F7926A404}" type="presParOf" srcId="{81AEA89E-D9D9-44B9-AC2C-45779E881486}" destId="{893BA7C5-9110-4705-93C1-6C8B3EBF2763}" srcOrd="11" destOrd="0" presId="urn:microsoft.com/office/officeart/2005/8/layout/default"/>
    <dgm:cxn modelId="{7F554127-6C5A-4E2F-B084-D04699FAAC29}" type="presParOf" srcId="{81AEA89E-D9D9-44B9-AC2C-45779E881486}" destId="{47C128E1-4950-4F4D-A3AC-010BF60A3757}" srcOrd="12" destOrd="0" presId="urn:microsoft.com/office/officeart/2005/8/layout/default"/>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E06484-428E-438D-BE64-B14E90D0713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9E76D13-2CBB-4067-91BB-ED88B9FD3701}">
      <dgm:prSet/>
      <dgm:spPr/>
      <dgm:t>
        <a:bodyPr/>
        <a:lstStyle/>
        <a:p>
          <a:r>
            <a:rPr lang="en-US" dirty="0"/>
            <a:t>Incorporating stakeholders with developers in the design process</a:t>
          </a:r>
        </a:p>
      </dgm:t>
    </dgm:pt>
    <dgm:pt modelId="{BF0C31DA-DDF4-45A7-A399-929A8E2D9737}" type="parTrans" cxnId="{E30A354D-E6E9-4ECA-ADCE-0D1C06A50DE4}">
      <dgm:prSet/>
      <dgm:spPr/>
      <dgm:t>
        <a:bodyPr/>
        <a:lstStyle/>
        <a:p>
          <a:endParaRPr lang="en-US"/>
        </a:p>
      </dgm:t>
    </dgm:pt>
    <dgm:pt modelId="{A980A51C-1491-45D3-A1C8-458ED4F99997}" type="sibTrans" cxnId="{E30A354D-E6E9-4ECA-ADCE-0D1C06A50DE4}">
      <dgm:prSet/>
      <dgm:spPr/>
      <dgm:t>
        <a:bodyPr/>
        <a:lstStyle/>
        <a:p>
          <a:endParaRPr lang="en-US"/>
        </a:p>
      </dgm:t>
    </dgm:pt>
    <dgm:pt modelId="{2C4266FC-EAA8-4F13-AF00-EE0E8A8CCA38}">
      <dgm:prSet/>
      <dgm:spPr/>
      <dgm:t>
        <a:bodyPr/>
        <a:lstStyle/>
        <a:p>
          <a:r>
            <a:rPr lang="en-US" dirty="0"/>
            <a:t>Agile frameworks and roadmaps (Rosenzweig, 2015)</a:t>
          </a:r>
        </a:p>
      </dgm:t>
    </dgm:pt>
    <dgm:pt modelId="{FA28783F-AA24-4A0E-887B-20D61BD744DD}" type="parTrans" cxnId="{C86EAE84-6A31-4130-A3EE-F0D0AD1C790F}">
      <dgm:prSet/>
      <dgm:spPr/>
      <dgm:t>
        <a:bodyPr/>
        <a:lstStyle/>
        <a:p>
          <a:endParaRPr lang="en-US"/>
        </a:p>
      </dgm:t>
    </dgm:pt>
    <dgm:pt modelId="{3332E656-B533-40C5-8833-D869697F2682}" type="sibTrans" cxnId="{C86EAE84-6A31-4130-A3EE-F0D0AD1C790F}">
      <dgm:prSet/>
      <dgm:spPr/>
      <dgm:t>
        <a:bodyPr/>
        <a:lstStyle/>
        <a:p>
          <a:endParaRPr lang="en-US"/>
        </a:p>
      </dgm:t>
    </dgm:pt>
    <dgm:pt modelId="{D79C006A-D89F-49B8-83CD-91908863883D}" type="pres">
      <dgm:prSet presAssocID="{8AE06484-428E-438D-BE64-B14E90D07139}" presName="vert0" presStyleCnt="0">
        <dgm:presLayoutVars>
          <dgm:dir/>
          <dgm:animOne val="branch"/>
          <dgm:animLvl val="lvl"/>
        </dgm:presLayoutVars>
      </dgm:prSet>
      <dgm:spPr/>
    </dgm:pt>
    <dgm:pt modelId="{E659EBDB-8543-4C54-B52B-7E50270525DB}" type="pres">
      <dgm:prSet presAssocID="{29E76D13-2CBB-4067-91BB-ED88B9FD3701}" presName="thickLine" presStyleLbl="alignNode1" presStyleIdx="0" presStyleCnt="2"/>
      <dgm:spPr/>
    </dgm:pt>
    <dgm:pt modelId="{BDF31A31-8CA8-430B-B71F-829D3F902C52}" type="pres">
      <dgm:prSet presAssocID="{29E76D13-2CBB-4067-91BB-ED88B9FD3701}" presName="horz1" presStyleCnt="0"/>
      <dgm:spPr/>
    </dgm:pt>
    <dgm:pt modelId="{E762E1FA-1BA8-4D8C-9CEE-D4963332B10A}" type="pres">
      <dgm:prSet presAssocID="{29E76D13-2CBB-4067-91BB-ED88B9FD3701}" presName="tx1" presStyleLbl="revTx" presStyleIdx="0" presStyleCnt="2"/>
      <dgm:spPr/>
    </dgm:pt>
    <dgm:pt modelId="{431E7800-6B57-4813-965E-815920B8E400}" type="pres">
      <dgm:prSet presAssocID="{29E76D13-2CBB-4067-91BB-ED88B9FD3701}" presName="vert1" presStyleCnt="0"/>
      <dgm:spPr/>
    </dgm:pt>
    <dgm:pt modelId="{B6F6E6D9-0931-4FA2-94EC-6B2FF6165BA5}" type="pres">
      <dgm:prSet presAssocID="{2C4266FC-EAA8-4F13-AF00-EE0E8A8CCA38}" presName="thickLine" presStyleLbl="alignNode1" presStyleIdx="1" presStyleCnt="2"/>
      <dgm:spPr/>
    </dgm:pt>
    <dgm:pt modelId="{93F91BC7-B911-41C2-BDD3-2E15CB0C35D9}" type="pres">
      <dgm:prSet presAssocID="{2C4266FC-EAA8-4F13-AF00-EE0E8A8CCA38}" presName="horz1" presStyleCnt="0"/>
      <dgm:spPr/>
    </dgm:pt>
    <dgm:pt modelId="{B960FA06-E9CB-4B11-B65E-63285E1FA8D1}" type="pres">
      <dgm:prSet presAssocID="{2C4266FC-EAA8-4F13-AF00-EE0E8A8CCA38}" presName="tx1" presStyleLbl="revTx" presStyleIdx="1" presStyleCnt="2"/>
      <dgm:spPr/>
    </dgm:pt>
    <dgm:pt modelId="{A4773D83-3436-4638-BA4F-3C8DA5CD0A63}" type="pres">
      <dgm:prSet presAssocID="{2C4266FC-EAA8-4F13-AF00-EE0E8A8CCA38}" presName="vert1" presStyleCnt="0"/>
      <dgm:spPr/>
    </dgm:pt>
  </dgm:ptLst>
  <dgm:cxnLst>
    <dgm:cxn modelId="{63A8502E-2ED3-457B-84FA-63C821FADD68}" type="presOf" srcId="{8AE06484-428E-438D-BE64-B14E90D07139}" destId="{D79C006A-D89F-49B8-83CD-91908863883D}" srcOrd="0" destOrd="0" presId="urn:microsoft.com/office/officeart/2008/layout/LinedList"/>
    <dgm:cxn modelId="{E30A354D-E6E9-4ECA-ADCE-0D1C06A50DE4}" srcId="{8AE06484-428E-438D-BE64-B14E90D07139}" destId="{29E76D13-2CBB-4067-91BB-ED88B9FD3701}" srcOrd="0" destOrd="0" parTransId="{BF0C31DA-DDF4-45A7-A399-929A8E2D9737}" sibTransId="{A980A51C-1491-45D3-A1C8-458ED4F99997}"/>
    <dgm:cxn modelId="{8AC3FC51-ECC8-4910-9B64-D71377D10B6C}" type="presOf" srcId="{2C4266FC-EAA8-4F13-AF00-EE0E8A8CCA38}" destId="{B960FA06-E9CB-4B11-B65E-63285E1FA8D1}" srcOrd="0" destOrd="0" presId="urn:microsoft.com/office/officeart/2008/layout/LinedList"/>
    <dgm:cxn modelId="{C86EAE84-6A31-4130-A3EE-F0D0AD1C790F}" srcId="{8AE06484-428E-438D-BE64-B14E90D07139}" destId="{2C4266FC-EAA8-4F13-AF00-EE0E8A8CCA38}" srcOrd="1" destOrd="0" parTransId="{FA28783F-AA24-4A0E-887B-20D61BD744DD}" sibTransId="{3332E656-B533-40C5-8833-D869697F2682}"/>
    <dgm:cxn modelId="{056C06D6-B8D8-47BC-A702-5BDB28FE2E6C}" type="presOf" srcId="{29E76D13-2CBB-4067-91BB-ED88B9FD3701}" destId="{E762E1FA-1BA8-4D8C-9CEE-D4963332B10A}" srcOrd="0" destOrd="0" presId="urn:microsoft.com/office/officeart/2008/layout/LinedList"/>
    <dgm:cxn modelId="{894262FA-553F-404F-BA57-9CDA9BFA1BBF}" type="presParOf" srcId="{D79C006A-D89F-49B8-83CD-91908863883D}" destId="{E659EBDB-8543-4C54-B52B-7E50270525DB}" srcOrd="0" destOrd="0" presId="urn:microsoft.com/office/officeart/2008/layout/LinedList"/>
    <dgm:cxn modelId="{892BDAC3-06B9-4C05-9979-8ABF27419756}" type="presParOf" srcId="{D79C006A-D89F-49B8-83CD-91908863883D}" destId="{BDF31A31-8CA8-430B-B71F-829D3F902C52}" srcOrd="1" destOrd="0" presId="urn:microsoft.com/office/officeart/2008/layout/LinedList"/>
    <dgm:cxn modelId="{867DB795-798E-4DFC-AA4E-C42D74924A1A}" type="presParOf" srcId="{BDF31A31-8CA8-430B-B71F-829D3F902C52}" destId="{E762E1FA-1BA8-4D8C-9CEE-D4963332B10A}" srcOrd="0" destOrd="0" presId="urn:microsoft.com/office/officeart/2008/layout/LinedList"/>
    <dgm:cxn modelId="{0B992696-E569-4C8A-8672-5850AAC11184}" type="presParOf" srcId="{BDF31A31-8CA8-430B-B71F-829D3F902C52}" destId="{431E7800-6B57-4813-965E-815920B8E400}" srcOrd="1" destOrd="0" presId="urn:microsoft.com/office/officeart/2008/layout/LinedList"/>
    <dgm:cxn modelId="{57ECAB76-6A04-4929-9E15-3D40F27A8FBB}" type="presParOf" srcId="{D79C006A-D89F-49B8-83CD-91908863883D}" destId="{B6F6E6D9-0931-4FA2-94EC-6B2FF6165BA5}" srcOrd="2" destOrd="0" presId="urn:microsoft.com/office/officeart/2008/layout/LinedList"/>
    <dgm:cxn modelId="{55173462-DE69-4791-9667-3F6C1B908E4A}" type="presParOf" srcId="{D79C006A-D89F-49B8-83CD-91908863883D}" destId="{93F91BC7-B911-41C2-BDD3-2E15CB0C35D9}" srcOrd="3" destOrd="0" presId="urn:microsoft.com/office/officeart/2008/layout/LinedList"/>
    <dgm:cxn modelId="{BA415442-D397-4E77-95C6-49124B03D61C}" type="presParOf" srcId="{93F91BC7-B911-41C2-BDD3-2E15CB0C35D9}" destId="{B960FA06-E9CB-4B11-B65E-63285E1FA8D1}" srcOrd="0" destOrd="0" presId="urn:microsoft.com/office/officeart/2008/layout/LinedList"/>
    <dgm:cxn modelId="{793F9A6C-F952-4117-8EED-366D5D82765E}" type="presParOf" srcId="{93F91BC7-B911-41C2-BDD3-2E15CB0C35D9}" destId="{A4773D83-3436-4638-BA4F-3C8DA5CD0A63}"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452D81-335B-41C5-A733-70D0A6DF6A39}"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GB"/>
        </a:p>
      </dgm:t>
    </dgm:pt>
    <dgm:pt modelId="{AD35AA54-1A1B-4BDE-BD19-C3E5B1626276}">
      <dgm:prSet custT="1"/>
      <dgm:spPr/>
      <dgm:t>
        <a:bodyPr/>
        <a:lstStyle/>
        <a:p>
          <a:r>
            <a:rPr lang="en-US" sz="1800" dirty="0"/>
            <a:t>Importance of resources and knowledge available. Experience in security incidents. Stakeholder pressure and company cultures affect the success (</a:t>
          </a:r>
          <a:r>
            <a:rPr lang="en-GB" sz="1800" noProof="0" dirty="0"/>
            <a:t>Assal</a:t>
          </a:r>
          <a:r>
            <a:rPr lang="en-US" sz="1800" dirty="0"/>
            <a:t> and Chiasson, 2018)</a:t>
          </a:r>
          <a:endParaRPr lang="en-GB" sz="1800" dirty="0"/>
        </a:p>
      </dgm:t>
    </dgm:pt>
    <dgm:pt modelId="{FFB8461F-E6C1-462C-993A-DECEF1A31C64}" type="parTrans" cxnId="{5AF01131-0818-42EC-8EB4-42E619BD75F9}">
      <dgm:prSet/>
      <dgm:spPr/>
      <dgm:t>
        <a:bodyPr/>
        <a:lstStyle/>
        <a:p>
          <a:endParaRPr lang="en-GB"/>
        </a:p>
      </dgm:t>
    </dgm:pt>
    <dgm:pt modelId="{C21D2CA0-B090-4EA7-853D-971B3DA886D0}" type="sibTrans" cxnId="{5AF01131-0818-42EC-8EB4-42E619BD75F9}">
      <dgm:prSet/>
      <dgm:spPr/>
      <dgm:t>
        <a:bodyPr/>
        <a:lstStyle/>
        <a:p>
          <a:endParaRPr lang="en-GB"/>
        </a:p>
      </dgm:t>
    </dgm:pt>
    <dgm:pt modelId="{25102D81-2CDB-4C62-A92A-051590CB435D}">
      <dgm:prSet custT="1"/>
      <dgm:spPr/>
      <dgm:t>
        <a:bodyPr/>
        <a:lstStyle/>
        <a:p>
          <a:r>
            <a:rPr lang="en-US" sz="1800" dirty="0"/>
            <a:t>Limited research in usability and user experience at present (Bitkina et al., 2020)</a:t>
          </a:r>
        </a:p>
        <a:p>
          <a:endParaRPr lang="en-US" sz="1800" dirty="0"/>
        </a:p>
        <a:p>
          <a:r>
            <a:rPr lang="en-US" sz="1800" dirty="0"/>
            <a:t>Secure by default (National Cyber Security Centre, 2018)</a:t>
          </a:r>
          <a:endParaRPr lang="en-GB" sz="1800" dirty="0"/>
        </a:p>
      </dgm:t>
    </dgm:pt>
    <dgm:pt modelId="{1B07344E-AC0B-4F01-9576-580C8535E9B3}" type="parTrans" cxnId="{1ABCA1F2-70EC-42A1-9EAD-9AA72F9217F4}">
      <dgm:prSet/>
      <dgm:spPr/>
      <dgm:t>
        <a:bodyPr/>
        <a:lstStyle/>
        <a:p>
          <a:endParaRPr lang="en-GB"/>
        </a:p>
      </dgm:t>
    </dgm:pt>
    <dgm:pt modelId="{43F323EC-987C-47FD-A279-E6641E2F9E8C}" type="sibTrans" cxnId="{1ABCA1F2-70EC-42A1-9EAD-9AA72F9217F4}">
      <dgm:prSet/>
      <dgm:spPr/>
      <dgm:t>
        <a:bodyPr/>
        <a:lstStyle/>
        <a:p>
          <a:endParaRPr lang="en-GB"/>
        </a:p>
      </dgm:t>
    </dgm:pt>
    <dgm:pt modelId="{2A4D0DC7-5B8D-4617-93EE-3C7632E83DF5}" type="pres">
      <dgm:prSet presAssocID="{D9452D81-335B-41C5-A733-70D0A6DF6A39}" presName="Name0" presStyleCnt="0">
        <dgm:presLayoutVars>
          <dgm:dir/>
          <dgm:resizeHandles val="exact"/>
        </dgm:presLayoutVars>
      </dgm:prSet>
      <dgm:spPr/>
    </dgm:pt>
    <dgm:pt modelId="{F8746FE2-EB90-408B-994C-F2B99463A9CF}" type="pres">
      <dgm:prSet presAssocID="{AD35AA54-1A1B-4BDE-BD19-C3E5B1626276}" presName="compNode" presStyleCnt="0"/>
      <dgm:spPr/>
    </dgm:pt>
    <dgm:pt modelId="{67466492-46DA-4748-A9E7-A6A4989E4C78}" type="pres">
      <dgm:prSet presAssocID="{AD35AA54-1A1B-4BDE-BD19-C3E5B1626276}" presName="pict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93F88A67-33E8-420C-86E7-422869A6B7B7}" type="pres">
      <dgm:prSet presAssocID="{AD35AA54-1A1B-4BDE-BD19-C3E5B1626276}" presName="textRect" presStyleLbl="revTx" presStyleIdx="0" presStyleCnt="2">
        <dgm:presLayoutVars>
          <dgm:bulletEnabled val="1"/>
        </dgm:presLayoutVars>
      </dgm:prSet>
      <dgm:spPr/>
    </dgm:pt>
    <dgm:pt modelId="{125B6B8B-5A85-48E6-8C56-2F7439A3BC66}" type="pres">
      <dgm:prSet presAssocID="{C21D2CA0-B090-4EA7-853D-971B3DA886D0}" presName="sibTrans" presStyleLbl="sibTrans2D1" presStyleIdx="0" presStyleCnt="0"/>
      <dgm:spPr/>
    </dgm:pt>
    <dgm:pt modelId="{A23AA2A3-A77C-4254-B9E8-21B73859EB7D}" type="pres">
      <dgm:prSet presAssocID="{25102D81-2CDB-4C62-A92A-051590CB435D}" presName="compNode" presStyleCnt="0"/>
      <dgm:spPr/>
    </dgm:pt>
    <dgm:pt modelId="{DAB3C6BB-F853-4E3A-AAAC-B9DC5A339352}" type="pres">
      <dgm:prSet presAssocID="{25102D81-2CDB-4C62-A92A-051590CB435D}" presName="pict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D88C2787-1153-43FC-A7BB-A4ECBD504800}" type="pres">
      <dgm:prSet presAssocID="{25102D81-2CDB-4C62-A92A-051590CB435D}" presName="textRect" presStyleLbl="revTx" presStyleIdx="1" presStyleCnt="2">
        <dgm:presLayoutVars>
          <dgm:bulletEnabled val="1"/>
        </dgm:presLayoutVars>
      </dgm:prSet>
      <dgm:spPr/>
    </dgm:pt>
  </dgm:ptLst>
  <dgm:cxnLst>
    <dgm:cxn modelId="{5AF01131-0818-42EC-8EB4-42E619BD75F9}" srcId="{D9452D81-335B-41C5-A733-70D0A6DF6A39}" destId="{AD35AA54-1A1B-4BDE-BD19-C3E5B1626276}" srcOrd="0" destOrd="0" parTransId="{FFB8461F-E6C1-462C-993A-DECEF1A31C64}" sibTransId="{C21D2CA0-B090-4EA7-853D-971B3DA886D0}"/>
    <dgm:cxn modelId="{FEE3BA5C-9324-4B33-8238-21980B008C6C}" type="presOf" srcId="{25102D81-2CDB-4C62-A92A-051590CB435D}" destId="{D88C2787-1153-43FC-A7BB-A4ECBD504800}" srcOrd="0" destOrd="0" presId="urn:microsoft.com/office/officeart/2005/8/layout/pList1"/>
    <dgm:cxn modelId="{9D934445-1135-4B31-A4CE-D5BFE9AC60B6}" type="presOf" srcId="{C21D2CA0-B090-4EA7-853D-971B3DA886D0}" destId="{125B6B8B-5A85-48E6-8C56-2F7439A3BC66}" srcOrd="0" destOrd="0" presId="urn:microsoft.com/office/officeart/2005/8/layout/pList1"/>
    <dgm:cxn modelId="{D608E9AE-79B5-4C73-8BB5-A36DF701C27B}" type="presOf" srcId="{AD35AA54-1A1B-4BDE-BD19-C3E5B1626276}" destId="{93F88A67-33E8-420C-86E7-422869A6B7B7}" srcOrd="0" destOrd="0" presId="urn:microsoft.com/office/officeart/2005/8/layout/pList1"/>
    <dgm:cxn modelId="{42FD3EEF-6FCE-4CE3-ABA1-7BBC7D711019}" type="presOf" srcId="{D9452D81-335B-41C5-A733-70D0A6DF6A39}" destId="{2A4D0DC7-5B8D-4617-93EE-3C7632E83DF5}" srcOrd="0" destOrd="0" presId="urn:microsoft.com/office/officeart/2005/8/layout/pList1"/>
    <dgm:cxn modelId="{1ABCA1F2-70EC-42A1-9EAD-9AA72F9217F4}" srcId="{D9452D81-335B-41C5-A733-70D0A6DF6A39}" destId="{25102D81-2CDB-4C62-A92A-051590CB435D}" srcOrd="1" destOrd="0" parTransId="{1B07344E-AC0B-4F01-9576-580C8535E9B3}" sibTransId="{43F323EC-987C-47FD-A279-E6641E2F9E8C}"/>
    <dgm:cxn modelId="{04051D6D-8517-4A64-962F-988162AF7656}" type="presParOf" srcId="{2A4D0DC7-5B8D-4617-93EE-3C7632E83DF5}" destId="{F8746FE2-EB90-408B-994C-F2B99463A9CF}" srcOrd="0" destOrd="0" presId="urn:microsoft.com/office/officeart/2005/8/layout/pList1"/>
    <dgm:cxn modelId="{CC03B683-D0C3-4683-BA69-2AC4239881E7}" type="presParOf" srcId="{F8746FE2-EB90-408B-994C-F2B99463A9CF}" destId="{67466492-46DA-4748-A9E7-A6A4989E4C78}" srcOrd="0" destOrd="0" presId="urn:microsoft.com/office/officeart/2005/8/layout/pList1"/>
    <dgm:cxn modelId="{739D6E41-3AF9-43A2-8DB4-D2B15F8D17EE}" type="presParOf" srcId="{F8746FE2-EB90-408B-994C-F2B99463A9CF}" destId="{93F88A67-33E8-420C-86E7-422869A6B7B7}" srcOrd="1" destOrd="0" presId="urn:microsoft.com/office/officeart/2005/8/layout/pList1"/>
    <dgm:cxn modelId="{6C90B2E1-A169-4283-8B4B-448F34F0AADE}" type="presParOf" srcId="{2A4D0DC7-5B8D-4617-93EE-3C7632E83DF5}" destId="{125B6B8B-5A85-48E6-8C56-2F7439A3BC66}" srcOrd="1" destOrd="0" presId="urn:microsoft.com/office/officeart/2005/8/layout/pList1"/>
    <dgm:cxn modelId="{1370DA83-801C-4103-9F71-3A97C6809CF4}" type="presParOf" srcId="{2A4D0DC7-5B8D-4617-93EE-3C7632E83DF5}" destId="{A23AA2A3-A77C-4254-B9E8-21B73859EB7D}" srcOrd="2" destOrd="0" presId="urn:microsoft.com/office/officeart/2005/8/layout/pList1"/>
    <dgm:cxn modelId="{24D25937-1E95-47AC-82F8-72DC842B6047}" type="presParOf" srcId="{A23AA2A3-A77C-4254-B9E8-21B73859EB7D}" destId="{DAB3C6BB-F853-4E3A-AAAC-B9DC5A339352}" srcOrd="0" destOrd="0" presId="urn:microsoft.com/office/officeart/2005/8/layout/pList1"/>
    <dgm:cxn modelId="{21231935-F78D-4053-99FA-C9B5E8ACEFF7}" type="presParOf" srcId="{A23AA2A3-A77C-4254-B9E8-21B73859EB7D}" destId="{D88C2787-1153-43FC-A7BB-A4ECBD504800}" srcOrd="1" destOrd="0" presId="urn:microsoft.com/office/officeart/2005/8/layout/p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2D0B5E-FDC2-470F-9A94-1CEF5EAF17E6}"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GB"/>
        </a:p>
      </dgm:t>
    </dgm:pt>
    <dgm:pt modelId="{7AE140C5-1A75-4560-AA53-52F22419C723}">
      <dgm:prSet custT="1"/>
      <dgm:spPr/>
      <dgm:t>
        <a:bodyPr/>
        <a:lstStyle/>
        <a:p>
          <a:r>
            <a:rPr lang="en-US" sz="1800" dirty="0"/>
            <a:t>GDPR (Intersoft Consulting, N.D. )</a:t>
          </a:r>
          <a:endParaRPr lang="en-GB" sz="1800" dirty="0"/>
        </a:p>
      </dgm:t>
    </dgm:pt>
    <dgm:pt modelId="{379B03E9-B68C-4057-B94E-690F37459C56}" type="parTrans" cxnId="{65736137-EB0E-4A38-A293-F1537D256699}">
      <dgm:prSet/>
      <dgm:spPr/>
      <dgm:t>
        <a:bodyPr/>
        <a:lstStyle/>
        <a:p>
          <a:endParaRPr lang="en-GB"/>
        </a:p>
      </dgm:t>
    </dgm:pt>
    <dgm:pt modelId="{EC9E41DC-CC57-4530-812A-9CF9D1FBE53D}" type="sibTrans" cxnId="{65736137-EB0E-4A38-A293-F1537D256699}">
      <dgm:prSet/>
      <dgm:spPr/>
      <dgm:t>
        <a:bodyPr/>
        <a:lstStyle/>
        <a:p>
          <a:endParaRPr lang="en-GB"/>
        </a:p>
      </dgm:t>
    </dgm:pt>
    <dgm:pt modelId="{490099FE-8353-4BE4-AB38-57E118016A28}">
      <dgm:prSet custT="1"/>
      <dgm:spPr/>
      <dgm:t>
        <a:bodyPr/>
        <a:lstStyle/>
        <a:p>
          <a:r>
            <a:rPr lang="en-US" sz="1800" dirty="0"/>
            <a:t>User experience with disabilities (Hartson and Pyla, 2018)</a:t>
          </a:r>
          <a:endParaRPr lang="en-GB" sz="1800" dirty="0"/>
        </a:p>
      </dgm:t>
    </dgm:pt>
    <dgm:pt modelId="{2689B7A0-E063-464A-BF22-019EC71DC01D}" type="parTrans" cxnId="{90CADAA3-6434-4F42-85F5-5641A9E0C7A6}">
      <dgm:prSet/>
      <dgm:spPr/>
      <dgm:t>
        <a:bodyPr/>
        <a:lstStyle/>
        <a:p>
          <a:endParaRPr lang="en-GB"/>
        </a:p>
      </dgm:t>
    </dgm:pt>
    <dgm:pt modelId="{74CFEE9C-469E-453D-8B17-9E98F0F79B2F}" type="sibTrans" cxnId="{90CADAA3-6434-4F42-85F5-5641A9E0C7A6}">
      <dgm:prSet/>
      <dgm:spPr/>
      <dgm:t>
        <a:bodyPr/>
        <a:lstStyle/>
        <a:p>
          <a:endParaRPr lang="en-GB"/>
        </a:p>
      </dgm:t>
    </dgm:pt>
    <dgm:pt modelId="{76CCD596-371F-4879-89F0-EADB6ED61650}">
      <dgm:prSet custT="1"/>
      <dgm:spPr/>
      <dgm:t>
        <a:bodyPr/>
        <a:lstStyle/>
        <a:p>
          <a:r>
            <a:rPr lang="en-US" sz="1800" dirty="0"/>
            <a:t>Users needed for testing – Menlo report (Bailey et al., 2012)</a:t>
          </a:r>
          <a:endParaRPr lang="en-GB" sz="1800" dirty="0"/>
        </a:p>
      </dgm:t>
    </dgm:pt>
    <dgm:pt modelId="{56089355-0658-4067-B8C1-551418FB877D}" type="parTrans" cxnId="{D1F9216E-8225-462E-BC2C-B1EB7A72053D}">
      <dgm:prSet/>
      <dgm:spPr/>
      <dgm:t>
        <a:bodyPr/>
        <a:lstStyle/>
        <a:p>
          <a:endParaRPr lang="en-GB"/>
        </a:p>
      </dgm:t>
    </dgm:pt>
    <dgm:pt modelId="{EA51F80D-6F54-4CB9-8869-BD6709AABAE2}" type="sibTrans" cxnId="{D1F9216E-8225-462E-BC2C-B1EB7A72053D}">
      <dgm:prSet/>
      <dgm:spPr/>
      <dgm:t>
        <a:bodyPr/>
        <a:lstStyle/>
        <a:p>
          <a:endParaRPr lang="en-GB"/>
        </a:p>
      </dgm:t>
    </dgm:pt>
    <dgm:pt modelId="{C22BA1EA-A138-4B23-9DEF-6166D6473734}" type="pres">
      <dgm:prSet presAssocID="{7E2D0B5E-FDC2-470F-9A94-1CEF5EAF17E6}" presName="Name0" presStyleCnt="0">
        <dgm:presLayoutVars>
          <dgm:dir/>
          <dgm:resizeHandles val="exact"/>
        </dgm:presLayoutVars>
      </dgm:prSet>
      <dgm:spPr/>
    </dgm:pt>
    <dgm:pt modelId="{61F40F29-40FF-497E-9033-8828711F5589}" type="pres">
      <dgm:prSet presAssocID="{7E2D0B5E-FDC2-470F-9A94-1CEF5EAF17E6}" presName="fgShape" presStyleLbl="fgShp" presStyleIdx="0" presStyleCnt="1"/>
      <dgm:spPr>
        <a:solidFill>
          <a:srgbClr val="FFFF66"/>
        </a:solidFill>
      </dgm:spPr>
    </dgm:pt>
    <dgm:pt modelId="{0E133500-D8A3-4D16-BD3C-4F5636BC6580}" type="pres">
      <dgm:prSet presAssocID="{7E2D0B5E-FDC2-470F-9A94-1CEF5EAF17E6}" presName="linComp" presStyleCnt="0"/>
      <dgm:spPr/>
    </dgm:pt>
    <dgm:pt modelId="{C380E160-C89C-408C-8508-FE29DF90995F}" type="pres">
      <dgm:prSet presAssocID="{7AE140C5-1A75-4560-AA53-52F22419C723}" presName="compNode" presStyleCnt="0"/>
      <dgm:spPr/>
    </dgm:pt>
    <dgm:pt modelId="{8966E419-4ABA-4C5D-B1B4-5C970F19CFA2}" type="pres">
      <dgm:prSet presAssocID="{7AE140C5-1A75-4560-AA53-52F22419C723}" presName="bkgdShape" presStyleLbl="node1" presStyleIdx="0" presStyleCnt="3"/>
      <dgm:spPr/>
    </dgm:pt>
    <dgm:pt modelId="{D7CF90B9-29CD-49EE-9A8C-00E0C23654ED}" type="pres">
      <dgm:prSet presAssocID="{7AE140C5-1A75-4560-AA53-52F22419C723}" presName="nodeTx" presStyleLbl="node1" presStyleIdx="0" presStyleCnt="3">
        <dgm:presLayoutVars>
          <dgm:bulletEnabled val="1"/>
        </dgm:presLayoutVars>
      </dgm:prSet>
      <dgm:spPr/>
    </dgm:pt>
    <dgm:pt modelId="{ECAA9B60-B51D-48B9-ACB4-93D231A6453F}" type="pres">
      <dgm:prSet presAssocID="{7AE140C5-1A75-4560-AA53-52F22419C723}" presName="invisiNode" presStyleLbl="node1" presStyleIdx="0" presStyleCnt="3"/>
      <dgm:spPr/>
    </dgm:pt>
    <dgm:pt modelId="{7F164132-6E1D-44F1-868B-0BF360C06244}" type="pres">
      <dgm:prSet presAssocID="{7AE140C5-1A75-4560-AA53-52F22419C723}"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751E30D-A515-4F49-B30F-F63BCD4A505C}" type="pres">
      <dgm:prSet presAssocID="{EC9E41DC-CC57-4530-812A-9CF9D1FBE53D}" presName="sibTrans" presStyleLbl="sibTrans2D1" presStyleIdx="0" presStyleCnt="0"/>
      <dgm:spPr/>
    </dgm:pt>
    <dgm:pt modelId="{53222005-EEFE-4757-B737-DD6DCF2C20C1}" type="pres">
      <dgm:prSet presAssocID="{490099FE-8353-4BE4-AB38-57E118016A28}" presName="compNode" presStyleCnt="0"/>
      <dgm:spPr/>
    </dgm:pt>
    <dgm:pt modelId="{192A94DC-98FB-42BA-9B33-F045FB328418}" type="pres">
      <dgm:prSet presAssocID="{490099FE-8353-4BE4-AB38-57E118016A28}" presName="bkgdShape" presStyleLbl="node1" presStyleIdx="1" presStyleCnt="3"/>
      <dgm:spPr/>
    </dgm:pt>
    <dgm:pt modelId="{21FFF945-E855-47AE-90E1-818A770DA47A}" type="pres">
      <dgm:prSet presAssocID="{490099FE-8353-4BE4-AB38-57E118016A28}" presName="nodeTx" presStyleLbl="node1" presStyleIdx="1" presStyleCnt="3">
        <dgm:presLayoutVars>
          <dgm:bulletEnabled val="1"/>
        </dgm:presLayoutVars>
      </dgm:prSet>
      <dgm:spPr/>
    </dgm:pt>
    <dgm:pt modelId="{424C1054-6D4F-42AA-8436-E13F42A6EFC3}" type="pres">
      <dgm:prSet presAssocID="{490099FE-8353-4BE4-AB38-57E118016A28}" presName="invisiNode" presStyleLbl="node1" presStyleIdx="1" presStyleCnt="3"/>
      <dgm:spPr/>
    </dgm:pt>
    <dgm:pt modelId="{2D26362E-4908-49E2-8CCD-9B3D827E2431}" type="pres">
      <dgm:prSet presAssocID="{490099FE-8353-4BE4-AB38-57E118016A28}"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D69CDE1B-AADF-40F9-8580-66CC9C9EF8AE}" type="pres">
      <dgm:prSet presAssocID="{74CFEE9C-469E-453D-8B17-9E98F0F79B2F}" presName="sibTrans" presStyleLbl="sibTrans2D1" presStyleIdx="0" presStyleCnt="0"/>
      <dgm:spPr/>
    </dgm:pt>
    <dgm:pt modelId="{CD22CD2A-A85F-4368-8FDE-C94473C3ECCC}" type="pres">
      <dgm:prSet presAssocID="{76CCD596-371F-4879-89F0-EADB6ED61650}" presName="compNode" presStyleCnt="0"/>
      <dgm:spPr/>
    </dgm:pt>
    <dgm:pt modelId="{F03D4B21-CFEB-414F-83CD-D76A6CB5A896}" type="pres">
      <dgm:prSet presAssocID="{76CCD596-371F-4879-89F0-EADB6ED61650}" presName="bkgdShape" presStyleLbl="node1" presStyleIdx="2" presStyleCnt="3"/>
      <dgm:spPr/>
    </dgm:pt>
    <dgm:pt modelId="{85AF58E0-FD7E-4925-BD6E-458A81135798}" type="pres">
      <dgm:prSet presAssocID="{76CCD596-371F-4879-89F0-EADB6ED61650}" presName="nodeTx" presStyleLbl="node1" presStyleIdx="2" presStyleCnt="3">
        <dgm:presLayoutVars>
          <dgm:bulletEnabled val="1"/>
        </dgm:presLayoutVars>
      </dgm:prSet>
      <dgm:spPr/>
    </dgm:pt>
    <dgm:pt modelId="{AF31E1C5-2D55-4078-B92E-09D0D0A68A1B}" type="pres">
      <dgm:prSet presAssocID="{76CCD596-371F-4879-89F0-EADB6ED61650}" presName="invisiNode" presStyleLbl="node1" presStyleIdx="2" presStyleCnt="3"/>
      <dgm:spPr/>
    </dgm:pt>
    <dgm:pt modelId="{885D9FA9-7A27-4F46-9682-63EB46F408B2}" type="pres">
      <dgm:prSet presAssocID="{76CCD596-371F-4879-89F0-EADB6ED61650}"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65736137-EB0E-4A38-A293-F1537D256699}" srcId="{7E2D0B5E-FDC2-470F-9A94-1CEF5EAF17E6}" destId="{7AE140C5-1A75-4560-AA53-52F22419C723}" srcOrd="0" destOrd="0" parTransId="{379B03E9-B68C-4057-B94E-690F37459C56}" sibTransId="{EC9E41DC-CC57-4530-812A-9CF9D1FBE53D}"/>
    <dgm:cxn modelId="{C983EA47-09F7-4797-A97E-46DEE17F6E71}" type="presOf" srcId="{7AE140C5-1A75-4560-AA53-52F22419C723}" destId="{D7CF90B9-29CD-49EE-9A8C-00E0C23654ED}" srcOrd="1" destOrd="0" presId="urn:microsoft.com/office/officeart/2005/8/layout/hList7"/>
    <dgm:cxn modelId="{D1F9216E-8225-462E-BC2C-B1EB7A72053D}" srcId="{7E2D0B5E-FDC2-470F-9A94-1CEF5EAF17E6}" destId="{76CCD596-371F-4879-89F0-EADB6ED61650}" srcOrd="2" destOrd="0" parTransId="{56089355-0658-4067-B8C1-551418FB877D}" sibTransId="{EA51F80D-6F54-4CB9-8869-BD6709AABAE2}"/>
    <dgm:cxn modelId="{2A4A8453-0370-47ED-9A5B-290B2A3F5778}" type="presOf" srcId="{76CCD596-371F-4879-89F0-EADB6ED61650}" destId="{85AF58E0-FD7E-4925-BD6E-458A81135798}" srcOrd="1" destOrd="0" presId="urn:microsoft.com/office/officeart/2005/8/layout/hList7"/>
    <dgm:cxn modelId="{9940F883-640C-409E-A6B4-8691F5F57E7F}" type="presOf" srcId="{490099FE-8353-4BE4-AB38-57E118016A28}" destId="{192A94DC-98FB-42BA-9B33-F045FB328418}" srcOrd="0" destOrd="0" presId="urn:microsoft.com/office/officeart/2005/8/layout/hList7"/>
    <dgm:cxn modelId="{A881F09E-1E87-48CD-9345-24D5AE9B22D4}" type="presOf" srcId="{74CFEE9C-469E-453D-8B17-9E98F0F79B2F}" destId="{D69CDE1B-AADF-40F9-8580-66CC9C9EF8AE}" srcOrd="0" destOrd="0" presId="urn:microsoft.com/office/officeart/2005/8/layout/hList7"/>
    <dgm:cxn modelId="{90CADAA3-6434-4F42-85F5-5641A9E0C7A6}" srcId="{7E2D0B5E-FDC2-470F-9A94-1CEF5EAF17E6}" destId="{490099FE-8353-4BE4-AB38-57E118016A28}" srcOrd="1" destOrd="0" parTransId="{2689B7A0-E063-464A-BF22-019EC71DC01D}" sibTransId="{74CFEE9C-469E-453D-8B17-9E98F0F79B2F}"/>
    <dgm:cxn modelId="{74823DB5-807C-4DA3-9816-ADA807A0BF80}" type="presOf" srcId="{490099FE-8353-4BE4-AB38-57E118016A28}" destId="{21FFF945-E855-47AE-90E1-818A770DA47A}" srcOrd="1" destOrd="0" presId="urn:microsoft.com/office/officeart/2005/8/layout/hList7"/>
    <dgm:cxn modelId="{D055E9CC-DFAB-42A1-A9A6-78AEFEC06D01}" type="presOf" srcId="{7AE140C5-1A75-4560-AA53-52F22419C723}" destId="{8966E419-4ABA-4C5D-B1B4-5C970F19CFA2}" srcOrd="0" destOrd="0" presId="urn:microsoft.com/office/officeart/2005/8/layout/hList7"/>
    <dgm:cxn modelId="{12409CD6-8CCC-4C3B-A1FD-751822ABD8AA}" type="presOf" srcId="{7E2D0B5E-FDC2-470F-9A94-1CEF5EAF17E6}" destId="{C22BA1EA-A138-4B23-9DEF-6166D6473734}" srcOrd="0" destOrd="0" presId="urn:microsoft.com/office/officeart/2005/8/layout/hList7"/>
    <dgm:cxn modelId="{DAB0F6E8-9F29-4A67-8B1F-BF34B75D7552}" type="presOf" srcId="{76CCD596-371F-4879-89F0-EADB6ED61650}" destId="{F03D4B21-CFEB-414F-83CD-D76A6CB5A896}" srcOrd="0" destOrd="0" presId="urn:microsoft.com/office/officeart/2005/8/layout/hList7"/>
    <dgm:cxn modelId="{6327A7FA-2916-47D1-8C5B-C670C2FAEC1D}" type="presOf" srcId="{EC9E41DC-CC57-4530-812A-9CF9D1FBE53D}" destId="{B751E30D-A515-4F49-B30F-F63BCD4A505C}" srcOrd="0" destOrd="0" presId="urn:microsoft.com/office/officeart/2005/8/layout/hList7"/>
    <dgm:cxn modelId="{B1E3C167-E531-441E-8BD8-CA397B5B7C2D}" type="presParOf" srcId="{C22BA1EA-A138-4B23-9DEF-6166D6473734}" destId="{61F40F29-40FF-497E-9033-8828711F5589}" srcOrd="0" destOrd="0" presId="urn:microsoft.com/office/officeart/2005/8/layout/hList7"/>
    <dgm:cxn modelId="{2430C3A1-0449-4571-AB96-BD96A7A6DA23}" type="presParOf" srcId="{C22BA1EA-A138-4B23-9DEF-6166D6473734}" destId="{0E133500-D8A3-4D16-BD3C-4F5636BC6580}" srcOrd="1" destOrd="0" presId="urn:microsoft.com/office/officeart/2005/8/layout/hList7"/>
    <dgm:cxn modelId="{4BD6191C-9757-4F12-BB49-E749E4F2DD2B}" type="presParOf" srcId="{0E133500-D8A3-4D16-BD3C-4F5636BC6580}" destId="{C380E160-C89C-408C-8508-FE29DF90995F}" srcOrd="0" destOrd="0" presId="urn:microsoft.com/office/officeart/2005/8/layout/hList7"/>
    <dgm:cxn modelId="{A4792ABE-1F5E-44AF-85EA-F07E3C730276}" type="presParOf" srcId="{C380E160-C89C-408C-8508-FE29DF90995F}" destId="{8966E419-4ABA-4C5D-B1B4-5C970F19CFA2}" srcOrd="0" destOrd="0" presId="urn:microsoft.com/office/officeart/2005/8/layout/hList7"/>
    <dgm:cxn modelId="{ADE94A99-3A07-41B9-8C14-9331529DDE20}" type="presParOf" srcId="{C380E160-C89C-408C-8508-FE29DF90995F}" destId="{D7CF90B9-29CD-49EE-9A8C-00E0C23654ED}" srcOrd="1" destOrd="0" presId="urn:microsoft.com/office/officeart/2005/8/layout/hList7"/>
    <dgm:cxn modelId="{3DA77A2A-FD43-49B2-B462-C1DE057937F9}" type="presParOf" srcId="{C380E160-C89C-408C-8508-FE29DF90995F}" destId="{ECAA9B60-B51D-48B9-ACB4-93D231A6453F}" srcOrd="2" destOrd="0" presId="urn:microsoft.com/office/officeart/2005/8/layout/hList7"/>
    <dgm:cxn modelId="{C5C1FC33-A5DB-4D2E-A3D2-DE6F634026E9}" type="presParOf" srcId="{C380E160-C89C-408C-8508-FE29DF90995F}" destId="{7F164132-6E1D-44F1-868B-0BF360C06244}" srcOrd="3" destOrd="0" presId="urn:microsoft.com/office/officeart/2005/8/layout/hList7"/>
    <dgm:cxn modelId="{DD32EC1E-9491-4845-BD93-3E4065E33109}" type="presParOf" srcId="{0E133500-D8A3-4D16-BD3C-4F5636BC6580}" destId="{B751E30D-A515-4F49-B30F-F63BCD4A505C}" srcOrd="1" destOrd="0" presId="urn:microsoft.com/office/officeart/2005/8/layout/hList7"/>
    <dgm:cxn modelId="{D235AEED-7A4F-4F05-B790-4B1C76F637E9}" type="presParOf" srcId="{0E133500-D8A3-4D16-BD3C-4F5636BC6580}" destId="{53222005-EEFE-4757-B737-DD6DCF2C20C1}" srcOrd="2" destOrd="0" presId="urn:microsoft.com/office/officeart/2005/8/layout/hList7"/>
    <dgm:cxn modelId="{1DC2F0EC-8978-4574-B834-63EF32F3E841}" type="presParOf" srcId="{53222005-EEFE-4757-B737-DD6DCF2C20C1}" destId="{192A94DC-98FB-42BA-9B33-F045FB328418}" srcOrd="0" destOrd="0" presId="urn:microsoft.com/office/officeart/2005/8/layout/hList7"/>
    <dgm:cxn modelId="{FA222076-A53F-4C47-AE5E-5EC716EE50B8}" type="presParOf" srcId="{53222005-EEFE-4757-B737-DD6DCF2C20C1}" destId="{21FFF945-E855-47AE-90E1-818A770DA47A}" srcOrd="1" destOrd="0" presId="urn:microsoft.com/office/officeart/2005/8/layout/hList7"/>
    <dgm:cxn modelId="{02E65933-C82B-4662-B480-A44194CC7727}" type="presParOf" srcId="{53222005-EEFE-4757-B737-DD6DCF2C20C1}" destId="{424C1054-6D4F-42AA-8436-E13F42A6EFC3}" srcOrd="2" destOrd="0" presId="urn:microsoft.com/office/officeart/2005/8/layout/hList7"/>
    <dgm:cxn modelId="{F51EC38B-AF75-4AE0-9B35-82E39471A558}" type="presParOf" srcId="{53222005-EEFE-4757-B737-DD6DCF2C20C1}" destId="{2D26362E-4908-49E2-8CCD-9B3D827E2431}" srcOrd="3" destOrd="0" presId="urn:microsoft.com/office/officeart/2005/8/layout/hList7"/>
    <dgm:cxn modelId="{54CE00AD-D8EF-47F4-B95C-7857D370C380}" type="presParOf" srcId="{0E133500-D8A3-4D16-BD3C-4F5636BC6580}" destId="{D69CDE1B-AADF-40F9-8580-66CC9C9EF8AE}" srcOrd="3" destOrd="0" presId="urn:microsoft.com/office/officeart/2005/8/layout/hList7"/>
    <dgm:cxn modelId="{88450F9C-C25D-4A4F-A28F-0E7526E32340}" type="presParOf" srcId="{0E133500-D8A3-4D16-BD3C-4F5636BC6580}" destId="{CD22CD2A-A85F-4368-8FDE-C94473C3ECCC}" srcOrd="4" destOrd="0" presId="urn:microsoft.com/office/officeart/2005/8/layout/hList7"/>
    <dgm:cxn modelId="{4BFADA1C-CB83-4C91-A21E-9FF193F3FE34}" type="presParOf" srcId="{CD22CD2A-A85F-4368-8FDE-C94473C3ECCC}" destId="{F03D4B21-CFEB-414F-83CD-D76A6CB5A896}" srcOrd="0" destOrd="0" presId="urn:microsoft.com/office/officeart/2005/8/layout/hList7"/>
    <dgm:cxn modelId="{8ACD3E14-0B55-43F1-987C-F813B04A8A43}" type="presParOf" srcId="{CD22CD2A-A85F-4368-8FDE-C94473C3ECCC}" destId="{85AF58E0-FD7E-4925-BD6E-458A81135798}" srcOrd="1" destOrd="0" presId="urn:microsoft.com/office/officeart/2005/8/layout/hList7"/>
    <dgm:cxn modelId="{ED45F2B5-8A95-4A9F-8AD9-445CAF1D7219}" type="presParOf" srcId="{CD22CD2A-A85F-4368-8FDE-C94473C3ECCC}" destId="{AF31E1C5-2D55-4078-B92E-09D0D0A68A1B}" srcOrd="2" destOrd="0" presId="urn:microsoft.com/office/officeart/2005/8/layout/hList7"/>
    <dgm:cxn modelId="{3376E54E-67CE-430E-B475-529135479F1D}" type="presParOf" srcId="{CD22CD2A-A85F-4368-8FDE-C94473C3ECCC}" destId="{885D9FA9-7A27-4F46-9682-63EB46F408B2}" srcOrd="3" destOrd="0" presId="urn:microsoft.com/office/officeart/2005/8/layout/hList7"/>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FC27A2-4852-44B3-B126-32F3ABC6A1D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6F07D51A-4C6C-4EF8-925A-9FDE37232F0F}">
      <dgm:prSet/>
      <dgm:spPr/>
      <dgm:t>
        <a:bodyPr/>
        <a:lstStyle/>
        <a:p>
          <a:r>
            <a:rPr lang="en-US" dirty="0"/>
            <a:t>Developers do not have enough formal ethics education in training (Nebeker et al., 2019)</a:t>
          </a:r>
          <a:endParaRPr lang="en-GB" dirty="0"/>
        </a:p>
      </dgm:t>
    </dgm:pt>
    <dgm:pt modelId="{AA6FF6BD-F861-4C39-A998-3571DFE79959}" type="parTrans" cxnId="{BC383CD2-74F6-42D7-BB2C-9673F96E6402}">
      <dgm:prSet/>
      <dgm:spPr/>
      <dgm:t>
        <a:bodyPr/>
        <a:lstStyle/>
        <a:p>
          <a:endParaRPr lang="en-GB"/>
        </a:p>
      </dgm:t>
    </dgm:pt>
    <dgm:pt modelId="{E1B84E74-A7D5-48C0-8902-B77AC8F25BC2}" type="sibTrans" cxnId="{BC383CD2-74F6-42D7-BB2C-9673F96E6402}">
      <dgm:prSet/>
      <dgm:spPr/>
      <dgm:t>
        <a:bodyPr/>
        <a:lstStyle/>
        <a:p>
          <a:endParaRPr lang="en-GB"/>
        </a:p>
      </dgm:t>
    </dgm:pt>
    <dgm:pt modelId="{4D99E19F-0284-46EB-871F-F1FAB36C6911}">
      <dgm:prSet/>
      <dgm:spPr/>
      <dgm:t>
        <a:bodyPr/>
        <a:lstStyle/>
        <a:p>
          <a:r>
            <a:rPr lang="en-US" dirty="0"/>
            <a:t>Patients over-reliance on technology rather than seeing healthcare providers (Nebeker et al., 2019)</a:t>
          </a:r>
          <a:endParaRPr lang="en-GB" dirty="0"/>
        </a:p>
      </dgm:t>
    </dgm:pt>
    <dgm:pt modelId="{27755E82-742A-42EB-8591-FD089C1AFAE3}" type="parTrans" cxnId="{676E21CB-6B0C-427D-A025-C12B1DA442BA}">
      <dgm:prSet/>
      <dgm:spPr/>
      <dgm:t>
        <a:bodyPr/>
        <a:lstStyle/>
        <a:p>
          <a:endParaRPr lang="en-GB"/>
        </a:p>
      </dgm:t>
    </dgm:pt>
    <dgm:pt modelId="{258B33D0-C064-4D08-AB5E-9C8AC5C8B5EC}" type="sibTrans" cxnId="{676E21CB-6B0C-427D-A025-C12B1DA442BA}">
      <dgm:prSet/>
      <dgm:spPr/>
      <dgm:t>
        <a:bodyPr/>
        <a:lstStyle/>
        <a:p>
          <a:endParaRPr lang="en-GB"/>
        </a:p>
      </dgm:t>
    </dgm:pt>
    <dgm:pt modelId="{31EF4438-0DED-497C-84FB-9A56CE93A4F3}" type="pres">
      <dgm:prSet presAssocID="{13FC27A2-4852-44B3-B126-32F3ABC6A1D1}" presName="linearFlow" presStyleCnt="0">
        <dgm:presLayoutVars>
          <dgm:dir/>
          <dgm:resizeHandles val="exact"/>
        </dgm:presLayoutVars>
      </dgm:prSet>
      <dgm:spPr/>
    </dgm:pt>
    <dgm:pt modelId="{6029619B-85B2-4CB3-91BD-BE96463C9CAE}" type="pres">
      <dgm:prSet presAssocID="{6F07D51A-4C6C-4EF8-925A-9FDE37232F0F}" presName="composite" presStyleCnt="0"/>
      <dgm:spPr/>
    </dgm:pt>
    <dgm:pt modelId="{93F6B881-610D-48B4-892E-9E18BFF9006D}" type="pres">
      <dgm:prSet presAssocID="{6F07D51A-4C6C-4EF8-925A-9FDE37232F0F}"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02F28AC-0B12-4E68-ABE8-482AC1970610}" type="pres">
      <dgm:prSet presAssocID="{6F07D51A-4C6C-4EF8-925A-9FDE37232F0F}" presName="txShp" presStyleLbl="node1" presStyleIdx="0" presStyleCnt="2">
        <dgm:presLayoutVars>
          <dgm:bulletEnabled val="1"/>
        </dgm:presLayoutVars>
      </dgm:prSet>
      <dgm:spPr/>
    </dgm:pt>
    <dgm:pt modelId="{9A0BC494-B362-4A46-A107-2810D8C03892}" type="pres">
      <dgm:prSet presAssocID="{E1B84E74-A7D5-48C0-8902-B77AC8F25BC2}" presName="spacing" presStyleCnt="0"/>
      <dgm:spPr/>
    </dgm:pt>
    <dgm:pt modelId="{B62C16B2-B9AE-4C60-B6D2-CB9668A50953}" type="pres">
      <dgm:prSet presAssocID="{4D99E19F-0284-46EB-871F-F1FAB36C6911}" presName="composite" presStyleCnt="0"/>
      <dgm:spPr/>
    </dgm:pt>
    <dgm:pt modelId="{5EEE290A-77C1-4868-8C07-39E99461863B}" type="pres">
      <dgm:prSet presAssocID="{4D99E19F-0284-46EB-871F-F1FAB36C6911}"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638E524-9625-42EC-9383-A46B686C9F78}" type="pres">
      <dgm:prSet presAssocID="{4D99E19F-0284-46EB-871F-F1FAB36C6911}" presName="txShp" presStyleLbl="node1" presStyleIdx="1" presStyleCnt="2">
        <dgm:presLayoutVars>
          <dgm:bulletEnabled val="1"/>
        </dgm:presLayoutVars>
      </dgm:prSet>
      <dgm:spPr/>
    </dgm:pt>
  </dgm:ptLst>
  <dgm:cxnLst>
    <dgm:cxn modelId="{82F60CB5-5FD8-45BF-B03C-1040F2BB14E4}" type="presOf" srcId="{6F07D51A-4C6C-4EF8-925A-9FDE37232F0F}" destId="{E02F28AC-0B12-4E68-ABE8-482AC1970610}" srcOrd="0" destOrd="0" presId="urn:microsoft.com/office/officeart/2005/8/layout/vList3"/>
    <dgm:cxn modelId="{676E21CB-6B0C-427D-A025-C12B1DA442BA}" srcId="{13FC27A2-4852-44B3-B126-32F3ABC6A1D1}" destId="{4D99E19F-0284-46EB-871F-F1FAB36C6911}" srcOrd="1" destOrd="0" parTransId="{27755E82-742A-42EB-8591-FD089C1AFAE3}" sibTransId="{258B33D0-C064-4D08-AB5E-9C8AC5C8B5EC}"/>
    <dgm:cxn modelId="{E8E9D2CB-35E5-4640-BD70-2EFECA9268F7}" type="presOf" srcId="{4D99E19F-0284-46EB-871F-F1FAB36C6911}" destId="{8638E524-9625-42EC-9383-A46B686C9F78}" srcOrd="0" destOrd="0" presId="urn:microsoft.com/office/officeart/2005/8/layout/vList3"/>
    <dgm:cxn modelId="{BC383CD2-74F6-42D7-BB2C-9673F96E6402}" srcId="{13FC27A2-4852-44B3-B126-32F3ABC6A1D1}" destId="{6F07D51A-4C6C-4EF8-925A-9FDE37232F0F}" srcOrd="0" destOrd="0" parTransId="{AA6FF6BD-F861-4C39-A998-3571DFE79959}" sibTransId="{E1B84E74-A7D5-48C0-8902-B77AC8F25BC2}"/>
    <dgm:cxn modelId="{6C9318DF-3AFB-47AE-B8D5-B8AD30D995A5}" type="presOf" srcId="{13FC27A2-4852-44B3-B126-32F3ABC6A1D1}" destId="{31EF4438-0DED-497C-84FB-9A56CE93A4F3}" srcOrd="0" destOrd="0" presId="urn:microsoft.com/office/officeart/2005/8/layout/vList3"/>
    <dgm:cxn modelId="{B87EF8EE-1C33-4233-AD1A-D099F3334D01}" type="presParOf" srcId="{31EF4438-0DED-497C-84FB-9A56CE93A4F3}" destId="{6029619B-85B2-4CB3-91BD-BE96463C9CAE}" srcOrd="0" destOrd="0" presId="urn:microsoft.com/office/officeart/2005/8/layout/vList3"/>
    <dgm:cxn modelId="{5DBD8AEE-3E93-4E7C-ABFC-3EE11FB9E8E7}" type="presParOf" srcId="{6029619B-85B2-4CB3-91BD-BE96463C9CAE}" destId="{93F6B881-610D-48B4-892E-9E18BFF9006D}" srcOrd="0" destOrd="0" presId="urn:microsoft.com/office/officeart/2005/8/layout/vList3"/>
    <dgm:cxn modelId="{B988BDEA-79B2-4429-8E3A-52CB2F4BB369}" type="presParOf" srcId="{6029619B-85B2-4CB3-91BD-BE96463C9CAE}" destId="{E02F28AC-0B12-4E68-ABE8-482AC1970610}" srcOrd="1" destOrd="0" presId="urn:microsoft.com/office/officeart/2005/8/layout/vList3"/>
    <dgm:cxn modelId="{9E45C558-F1CD-40BD-954A-CCD0092B92C7}" type="presParOf" srcId="{31EF4438-0DED-497C-84FB-9A56CE93A4F3}" destId="{9A0BC494-B362-4A46-A107-2810D8C03892}" srcOrd="1" destOrd="0" presId="urn:microsoft.com/office/officeart/2005/8/layout/vList3"/>
    <dgm:cxn modelId="{50D3CD2A-092A-418A-BF57-D623BEA55C1B}" type="presParOf" srcId="{31EF4438-0DED-497C-84FB-9A56CE93A4F3}" destId="{B62C16B2-B9AE-4C60-B6D2-CB9668A50953}" srcOrd="2" destOrd="0" presId="urn:microsoft.com/office/officeart/2005/8/layout/vList3"/>
    <dgm:cxn modelId="{4543A0EB-B0E6-4337-A709-334849018FE1}" type="presParOf" srcId="{B62C16B2-B9AE-4C60-B6D2-CB9668A50953}" destId="{5EEE290A-77C1-4868-8C07-39E99461863B}" srcOrd="0" destOrd="0" presId="urn:microsoft.com/office/officeart/2005/8/layout/vList3"/>
    <dgm:cxn modelId="{9447F3C1-F89D-4543-82C9-806CF1738037}" type="presParOf" srcId="{B62C16B2-B9AE-4C60-B6D2-CB9668A50953}" destId="{8638E524-9625-42EC-9383-A46B686C9F78}" srcOrd="1" destOrd="0" presId="urn:microsoft.com/office/officeart/2005/8/layout/vLis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5DC805-2156-42F6-AAF9-EB86D37D821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20A70FCC-D995-430D-9F35-DD907F5B4EEE}">
      <dgm:prSet/>
      <dgm:spPr/>
      <dgm:t>
        <a:bodyPr/>
        <a:lstStyle/>
        <a:p>
          <a:r>
            <a:rPr lang="en-GB" dirty="0"/>
            <a:t>Organisational culture and workplace environment</a:t>
          </a:r>
        </a:p>
      </dgm:t>
    </dgm:pt>
    <dgm:pt modelId="{D5700AB3-17B3-4BEB-AD59-9606AD49F46C}" type="parTrans" cxnId="{14C2D636-BE1A-4073-9FFD-157059C5DBF6}">
      <dgm:prSet/>
      <dgm:spPr/>
      <dgm:t>
        <a:bodyPr/>
        <a:lstStyle/>
        <a:p>
          <a:endParaRPr lang="en-GB"/>
        </a:p>
      </dgm:t>
    </dgm:pt>
    <dgm:pt modelId="{545FF4DD-48DC-4905-9886-50F4313CEB6A}" type="sibTrans" cxnId="{14C2D636-BE1A-4073-9FFD-157059C5DBF6}">
      <dgm:prSet/>
      <dgm:spPr/>
      <dgm:t>
        <a:bodyPr/>
        <a:lstStyle/>
        <a:p>
          <a:endParaRPr lang="en-GB"/>
        </a:p>
      </dgm:t>
    </dgm:pt>
    <dgm:pt modelId="{44D544DE-42C6-4876-91CF-F6C07A3BF5A7}">
      <dgm:prSet/>
      <dgm:spPr/>
      <dgm:t>
        <a:bodyPr/>
        <a:lstStyle/>
        <a:p>
          <a:r>
            <a:rPr lang="en-US" dirty="0"/>
            <a:t>Support and transparency</a:t>
          </a:r>
          <a:endParaRPr lang="en-GB" dirty="0"/>
        </a:p>
      </dgm:t>
    </dgm:pt>
    <dgm:pt modelId="{EECBE9B8-3A21-45B8-B809-C9AC275E5255}" type="parTrans" cxnId="{AFA56CC1-F369-44FC-9EBB-575559290AE6}">
      <dgm:prSet/>
      <dgm:spPr/>
      <dgm:t>
        <a:bodyPr/>
        <a:lstStyle/>
        <a:p>
          <a:endParaRPr lang="en-GB"/>
        </a:p>
      </dgm:t>
    </dgm:pt>
    <dgm:pt modelId="{9A41CE5F-EBFE-459F-8B58-DC2D5FEAF967}" type="sibTrans" cxnId="{AFA56CC1-F369-44FC-9EBB-575559290AE6}">
      <dgm:prSet/>
      <dgm:spPr/>
      <dgm:t>
        <a:bodyPr/>
        <a:lstStyle/>
        <a:p>
          <a:endParaRPr lang="en-GB"/>
        </a:p>
      </dgm:t>
    </dgm:pt>
    <dgm:pt modelId="{99976373-6D92-449A-89BB-D9F18755EDCA}">
      <dgm:prSet/>
      <dgm:spPr/>
      <dgm:t>
        <a:bodyPr/>
        <a:lstStyle/>
        <a:p>
          <a:r>
            <a:rPr lang="en-US" dirty="0"/>
            <a:t>Continuing professional development of staff</a:t>
          </a:r>
          <a:endParaRPr lang="en-GB" dirty="0"/>
        </a:p>
      </dgm:t>
    </dgm:pt>
    <dgm:pt modelId="{B48FFB09-0EC1-48DB-9F48-EF17BF73BCFA}" type="parTrans" cxnId="{2771D65C-CD23-4C3F-B497-997240929E0C}">
      <dgm:prSet/>
      <dgm:spPr/>
      <dgm:t>
        <a:bodyPr/>
        <a:lstStyle/>
        <a:p>
          <a:endParaRPr lang="en-GB"/>
        </a:p>
      </dgm:t>
    </dgm:pt>
    <dgm:pt modelId="{BD36FA7A-5908-494A-8F87-C053EEE3036C}" type="sibTrans" cxnId="{2771D65C-CD23-4C3F-B497-997240929E0C}">
      <dgm:prSet/>
      <dgm:spPr/>
      <dgm:t>
        <a:bodyPr/>
        <a:lstStyle/>
        <a:p>
          <a:endParaRPr lang="en-GB"/>
        </a:p>
      </dgm:t>
    </dgm:pt>
    <dgm:pt modelId="{16E432AD-2AC7-4B1C-ACB8-A904759D0633}">
      <dgm:prSet/>
      <dgm:spPr/>
      <dgm:t>
        <a:bodyPr/>
        <a:lstStyle/>
        <a:p>
          <a:r>
            <a:rPr lang="en-US" dirty="0"/>
            <a:t>Inclusivity of stakeholders in the development process</a:t>
          </a:r>
          <a:endParaRPr lang="en-GB" dirty="0"/>
        </a:p>
      </dgm:t>
    </dgm:pt>
    <dgm:pt modelId="{4E144B5B-DFAC-410B-ABD3-349084858072}" type="parTrans" cxnId="{9DA0A2FF-4B06-4D33-8559-AEB8833FD59C}">
      <dgm:prSet/>
      <dgm:spPr/>
      <dgm:t>
        <a:bodyPr/>
        <a:lstStyle/>
        <a:p>
          <a:endParaRPr lang="en-GB"/>
        </a:p>
      </dgm:t>
    </dgm:pt>
    <dgm:pt modelId="{92D5540C-9154-4821-8C02-7D4AADEB50DE}" type="sibTrans" cxnId="{9DA0A2FF-4B06-4D33-8559-AEB8833FD59C}">
      <dgm:prSet/>
      <dgm:spPr/>
      <dgm:t>
        <a:bodyPr/>
        <a:lstStyle/>
        <a:p>
          <a:endParaRPr lang="en-GB"/>
        </a:p>
      </dgm:t>
    </dgm:pt>
    <dgm:pt modelId="{C2E30CE0-8B8A-4B73-9931-BC750A1C4E73}">
      <dgm:prSet/>
      <dgm:spPr/>
      <dgm:t>
        <a:bodyPr/>
        <a:lstStyle/>
        <a:p>
          <a:r>
            <a:rPr lang="en-US" dirty="0"/>
            <a:t>Security culture vision adopted intrinsically</a:t>
          </a:r>
          <a:endParaRPr lang="en-GB" dirty="0"/>
        </a:p>
      </dgm:t>
    </dgm:pt>
    <dgm:pt modelId="{2CBCE1EB-E6E8-4CC9-A6EB-A9CF175FA5B0}" type="parTrans" cxnId="{9B50DDC9-A071-4D11-847A-B9F9879E042F}">
      <dgm:prSet/>
      <dgm:spPr/>
      <dgm:t>
        <a:bodyPr/>
        <a:lstStyle/>
        <a:p>
          <a:endParaRPr lang="en-GB"/>
        </a:p>
      </dgm:t>
    </dgm:pt>
    <dgm:pt modelId="{3CEF6E7A-560B-4A6F-94FC-7DE358FC8C37}" type="sibTrans" cxnId="{9B50DDC9-A071-4D11-847A-B9F9879E042F}">
      <dgm:prSet/>
      <dgm:spPr/>
      <dgm:t>
        <a:bodyPr/>
        <a:lstStyle/>
        <a:p>
          <a:endParaRPr lang="en-GB"/>
        </a:p>
      </dgm:t>
    </dgm:pt>
    <dgm:pt modelId="{4FA7D41F-AA64-4BD4-ACCB-BB4119675D31}" type="pres">
      <dgm:prSet presAssocID="{E45DC805-2156-42F6-AAF9-EB86D37D8214}" presName="linear" presStyleCnt="0">
        <dgm:presLayoutVars>
          <dgm:animLvl val="lvl"/>
          <dgm:resizeHandles val="exact"/>
        </dgm:presLayoutVars>
      </dgm:prSet>
      <dgm:spPr/>
    </dgm:pt>
    <dgm:pt modelId="{3EECC61D-8169-48B4-A147-A931EDF143D0}" type="pres">
      <dgm:prSet presAssocID="{20A70FCC-D995-430D-9F35-DD907F5B4EEE}" presName="parentText" presStyleLbl="node1" presStyleIdx="0" presStyleCnt="5">
        <dgm:presLayoutVars>
          <dgm:chMax val="0"/>
          <dgm:bulletEnabled val="1"/>
        </dgm:presLayoutVars>
      </dgm:prSet>
      <dgm:spPr/>
    </dgm:pt>
    <dgm:pt modelId="{3606850F-6CA8-4FDD-8BAA-B93C57B9DB00}" type="pres">
      <dgm:prSet presAssocID="{545FF4DD-48DC-4905-9886-50F4313CEB6A}" presName="spacer" presStyleCnt="0"/>
      <dgm:spPr/>
    </dgm:pt>
    <dgm:pt modelId="{105A1115-47F0-41B6-9ACC-77B300AC19E0}" type="pres">
      <dgm:prSet presAssocID="{44D544DE-42C6-4876-91CF-F6C07A3BF5A7}" presName="parentText" presStyleLbl="node1" presStyleIdx="1" presStyleCnt="5">
        <dgm:presLayoutVars>
          <dgm:chMax val="0"/>
          <dgm:bulletEnabled val="1"/>
        </dgm:presLayoutVars>
      </dgm:prSet>
      <dgm:spPr/>
    </dgm:pt>
    <dgm:pt modelId="{93594BCA-F9F6-4A69-9138-04EAD3CB1BCA}" type="pres">
      <dgm:prSet presAssocID="{9A41CE5F-EBFE-459F-8B58-DC2D5FEAF967}" presName="spacer" presStyleCnt="0"/>
      <dgm:spPr/>
    </dgm:pt>
    <dgm:pt modelId="{C161D37C-B6D7-4E6D-9E07-7C7BCE1BE846}" type="pres">
      <dgm:prSet presAssocID="{99976373-6D92-449A-89BB-D9F18755EDCA}" presName="parentText" presStyleLbl="node1" presStyleIdx="2" presStyleCnt="5">
        <dgm:presLayoutVars>
          <dgm:chMax val="0"/>
          <dgm:bulletEnabled val="1"/>
        </dgm:presLayoutVars>
      </dgm:prSet>
      <dgm:spPr/>
    </dgm:pt>
    <dgm:pt modelId="{D8FC1F34-40B7-4432-BCAA-43AF4928A127}" type="pres">
      <dgm:prSet presAssocID="{BD36FA7A-5908-494A-8F87-C053EEE3036C}" presName="spacer" presStyleCnt="0"/>
      <dgm:spPr/>
    </dgm:pt>
    <dgm:pt modelId="{2258BDE5-4CAA-4A0B-B2E6-CB8624D992A4}" type="pres">
      <dgm:prSet presAssocID="{16E432AD-2AC7-4B1C-ACB8-A904759D0633}" presName="parentText" presStyleLbl="node1" presStyleIdx="3" presStyleCnt="5">
        <dgm:presLayoutVars>
          <dgm:chMax val="0"/>
          <dgm:bulletEnabled val="1"/>
        </dgm:presLayoutVars>
      </dgm:prSet>
      <dgm:spPr/>
    </dgm:pt>
    <dgm:pt modelId="{F6944AA6-9457-40BD-A47B-442C2BE39521}" type="pres">
      <dgm:prSet presAssocID="{92D5540C-9154-4821-8C02-7D4AADEB50DE}" presName="spacer" presStyleCnt="0"/>
      <dgm:spPr/>
    </dgm:pt>
    <dgm:pt modelId="{1E53F15D-1AD6-418B-A682-3408953A285E}" type="pres">
      <dgm:prSet presAssocID="{C2E30CE0-8B8A-4B73-9931-BC750A1C4E73}" presName="parentText" presStyleLbl="node1" presStyleIdx="4" presStyleCnt="5">
        <dgm:presLayoutVars>
          <dgm:chMax val="0"/>
          <dgm:bulletEnabled val="1"/>
        </dgm:presLayoutVars>
      </dgm:prSet>
      <dgm:spPr/>
    </dgm:pt>
  </dgm:ptLst>
  <dgm:cxnLst>
    <dgm:cxn modelId="{14C2D636-BE1A-4073-9FFD-157059C5DBF6}" srcId="{E45DC805-2156-42F6-AAF9-EB86D37D8214}" destId="{20A70FCC-D995-430D-9F35-DD907F5B4EEE}" srcOrd="0" destOrd="0" parTransId="{D5700AB3-17B3-4BEB-AD59-9606AD49F46C}" sibTransId="{545FF4DD-48DC-4905-9886-50F4313CEB6A}"/>
    <dgm:cxn modelId="{7603473E-B71B-46AC-9012-E71446784CCA}" type="presOf" srcId="{16E432AD-2AC7-4B1C-ACB8-A904759D0633}" destId="{2258BDE5-4CAA-4A0B-B2E6-CB8624D992A4}" srcOrd="0" destOrd="0" presId="urn:microsoft.com/office/officeart/2005/8/layout/vList2"/>
    <dgm:cxn modelId="{2771D65C-CD23-4C3F-B497-997240929E0C}" srcId="{E45DC805-2156-42F6-AAF9-EB86D37D8214}" destId="{99976373-6D92-449A-89BB-D9F18755EDCA}" srcOrd="2" destOrd="0" parTransId="{B48FFB09-0EC1-48DB-9F48-EF17BF73BCFA}" sibTransId="{BD36FA7A-5908-494A-8F87-C053EEE3036C}"/>
    <dgm:cxn modelId="{ADC8AA6D-4CFA-45BA-975D-7F182FDF8D71}" type="presOf" srcId="{C2E30CE0-8B8A-4B73-9931-BC750A1C4E73}" destId="{1E53F15D-1AD6-418B-A682-3408953A285E}" srcOrd="0" destOrd="0" presId="urn:microsoft.com/office/officeart/2005/8/layout/vList2"/>
    <dgm:cxn modelId="{7C487E8B-3771-4595-B725-5FD11DB3444D}" type="presOf" srcId="{44D544DE-42C6-4876-91CF-F6C07A3BF5A7}" destId="{105A1115-47F0-41B6-9ACC-77B300AC19E0}" srcOrd="0" destOrd="0" presId="urn:microsoft.com/office/officeart/2005/8/layout/vList2"/>
    <dgm:cxn modelId="{9A618E90-9F63-4306-8ACF-4BDDC362B1CF}" type="presOf" srcId="{99976373-6D92-449A-89BB-D9F18755EDCA}" destId="{C161D37C-B6D7-4E6D-9E07-7C7BCE1BE846}" srcOrd="0" destOrd="0" presId="urn:microsoft.com/office/officeart/2005/8/layout/vList2"/>
    <dgm:cxn modelId="{206DF2BA-2ACB-4B22-A519-94538C244633}" type="presOf" srcId="{20A70FCC-D995-430D-9F35-DD907F5B4EEE}" destId="{3EECC61D-8169-48B4-A147-A931EDF143D0}" srcOrd="0" destOrd="0" presId="urn:microsoft.com/office/officeart/2005/8/layout/vList2"/>
    <dgm:cxn modelId="{AFA56CC1-F369-44FC-9EBB-575559290AE6}" srcId="{E45DC805-2156-42F6-AAF9-EB86D37D8214}" destId="{44D544DE-42C6-4876-91CF-F6C07A3BF5A7}" srcOrd="1" destOrd="0" parTransId="{EECBE9B8-3A21-45B8-B809-C9AC275E5255}" sibTransId="{9A41CE5F-EBFE-459F-8B58-DC2D5FEAF967}"/>
    <dgm:cxn modelId="{9B50DDC9-A071-4D11-847A-B9F9879E042F}" srcId="{E45DC805-2156-42F6-AAF9-EB86D37D8214}" destId="{C2E30CE0-8B8A-4B73-9931-BC750A1C4E73}" srcOrd="4" destOrd="0" parTransId="{2CBCE1EB-E6E8-4CC9-A6EB-A9CF175FA5B0}" sibTransId="{3CEF6E7A-560B-4A6F-94FC-7DE358FC8C37}"/>
    <dgm:cxn modelId="{9DA27ADC-0E10-44BC-A8F4-3D5B0FF24C71}" type="presOf" srcId="{E45DC805-2156-42F6-AAF9-EB86D37D8214}" destId="{4FA7D41F-AA64-4BD4-ACCB-BB4119675D31}" srcOrd="0" destOrd="0" presId="urn:microsoft.com/office/officeart/2005/8/layout/vList2"/>
    <dgm:cxn modelId="{9DA0A2FF-4B06-4D33-8559-AEB8833FD59C}" srcId="{E45DC805-2156-42F6-AAF9-EB86D37D8214}" destId="{16E432AD-2AC7-4B1C-ACB8-A904759D0633}" srcOrd="3" destOrd="0" parTransId="{4E144B5B-DFAC-410B-ABD3-349084858072}" sibTransId="{92D5540C-9154-4821-8C02-7D4AADEB50DE}"/>
    <dgm:cxn modelId="{F97D8ECC-743A-49A5-B802-0246809BEE49}" type="presParOf" srcId="{4FA7D41F-AA64-4BD4-ACCB-BB4119675D31}" destId="{3EECC61D-8169-48B4-A147-A931EDF143D0}" srcOrd="0" destOrd="0" presId="urn:microsoft.com/office/officeart/2005/8/layout/vList2"/>
    <dgm:cxn modelId="{B8F72443-D1C8-4B96-BDC5-001FE6979CC5}" type="presParOf" srcId="{4FA7D41F-AA64-4BD4-ACCB-BB4119675D31}" destId="{3606850F-6CA8-4FDD-8BAA-B93C57B9DB00}" srcOrd="1" destOrd="0" presId="urn:microsoft.com/office/officeart/2005/8/layout/vList2"/>
    <dgm:cxn modelId="{B2678E06-358F-452C-8A9A-332F7277C131}" type="presParOf" srcId="{4FA7D41F-AA64-4BD4-ACCB-BB4119675D31}" destId="{105A1115-47F0-41B6-9ACC-77B300AC19E0}" srcOrd="2" destOrd="0" presId="urn:microsoft.com/office/officeart/2005/8/layout/vList2"/>
    <dgm:cxn modelId="{5EE708A7-4AB3-45FC-97CF-BE7459F70AA8}" type="presParOf" srcId="{4FA7D41F-AA64-4BD4-ACCB-BB4119675D31}" destId="{93594BCA-F9F6-4A69-9138-04EAD3CB1BCA}" srcOrd="3" destOrd="0" presId="urn:microsoft.com/office/officeart/2005/8/layout/vList2"/>
    <dgm:cxn modelId="{3CBCC11F-5D9B-41E9-B989-BC8A35C6D1F5}" type="presParOf" srcId="{4FA7D41F-AA64-4BD4-ACCB-BB4119675D31}" destId="{C161D37C-B6D7-4E6D-9E07-7C7BCE1BE846}" srcOrd="4" destOrd="0" presId="urn:microsoft.com/office/officeart/2005/8/layout/vList2"/>
    <dgm:cxn modelId="{7B948EEF-CC5C-4A13-90DC-BF5BAE994B08}" type="presParOf" srcId="{4FA7D41F-AA64-4BD4-ACCB-BB4119675D31}" destId="{D8FC1F34-40B7-4432-BCAA-43AF4928A127}" srcOrd="5" destOrd="0" presId="urn:microsoft.com/office/officeart/2005/8/layout/vList2"/>
    <dgm:cxn modelId="{F082E7CF-D6B8-4E32-BF9C-16EC3574B90E}" type="presParOf" srcId="{4FA7D41F-AA64-4BD4-ACCB-BB4119675D31}" destId="{2258BDE5-4CAA-4A0B-B2E6-CB8624D992A4}" srcOrd="6" destOrd="0" presId="urn:microsoft.com/office/officeart/2005/8/layout/vList2"/>
    <dgm:cxn modelId="{B7BEAA58-E5BE-486E-B394-F3FADE4C9564}" type="presParOf" srcId="{4FA7D41F-AA64-4BD4-ACCB-BB4119675D31}" destId="{F6944AA6-9457-40BD-A47B-442C2BE39521}" srcOrd="7" destOrd="0" presId="urn:microsoft.com/office/officeart/2005/8/layout/vList2"/>
    <dgm:cxn modelId="{02FD4FD4-02DA-40E6-B081-56EFF3F72568}" type="presParOf" srcId="{4FA7D41F-AA64-4BD4-ACCB-BB4119675D31}" destId="{1E53F15D-1AD6-418B-A682-3408953A285E}" srcOrd="8"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B243D-14D3-48EE-934C-48D62DD6CB3A}">
      <dsp:nvSpPr>
        <dsp:cNvPr id="0" name=""/>
        <dsp:cNvSpPr/>
      </dsp:nvSpPr>
      <dsp:spPr>
        <a:xfrm rot="2561832">
          <a:off x="4426199" y="4020942"/>
          <a:ext cx="867292" cy="41220"/>
        </a:xfrm>
        <a:custGeom>
          <a:avLst/>
          <a:gdLst/>
          <a:ahLst/>
          <a:cxnLst/>
          <a:rect l="0" t="0" r="0" b="0"/>
          <a:pathLst>
            <a:path>
              <a:moveTo>
                <a:pt x="0" y="20610"/>
              </a:moveTo>
              <a:lnTo>
                <a:pt x="867292" y="206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D1B383-4AAF-4D58-B1F4-FF6398F0E68D}">
      <dsp:nvSpPr>
        <dsp:cNvPr id="0" name=""/>
        <dsp:cNvSpPr/>
      </dsp:nvSpPr>
      <dsp:spPr>
        <a:xfrm>
          <a:off x="4541138" y="2839651"/>
          <a:ext cx="964037" cy="41220"/>
        </a:xfrm>
        <a:custGeom>
          <a:avLst/>
          <a:gdLst/>
          <a:ahLst/>
          <a:cxnLst/>
          <a:rect l="0" t="0" r="0" b="0"/>
          <a:pathLst>
            <a:path>
              <a:moveTo>
                <a:pt x="0" y="20610"/>
              </a:moveTo>
              <a:lnTo>
                <a:pt x="964037" y="206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0E589B-9F5B-4B3B-9342-8B5856BAD683}">
      <dsp:nvSpPr>
        <dsp:cNvPr id="0" name=""/>
        <dsp:cNvSpPr/>
      </dsp:nvSpPr>
      <dsp:spPr>
        <a:xfrm rot="19038168">
          <a:off x="4426199" y="1658361"/>
          <a:ext cx="867292" cy="41220"/>
        </a:xfrm>
        <a:custGeom>
          <a:avLst/>
          <a:gdLst/>
          <a:ahLst/>
          <a:cxnLst/>
          <a:rect l="0" t="0" r="0" b="0"/>
          <a:pathLst>
            <a:path>
              <a:moveTo>
                <a:pt x="0" y="20610"/>
              </a:moveTo>
              <a:lnTo>
                <a:pt x="867292" y="206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3008DB-000D-4CF3-AD4A-2A6F0091E039}">
      <dsp:nvSpPr>
        <dsp:cNvPr id="0" name=""/>
        <dsp:cNvSpPr/>
      </dsp:nvSpPr>
      <dsp:spPr>
        <a:xfrm>
          <a:off x="2205896" y="1486590"/>
          <a:ext cx="2747343" cy="274734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EBA548-846D-41EE-BDE4-D196E0B21AB5}">
      <dsp:nvSpPr>
        <dsp:cNvPr id="0" name=""/>
        <dsp:cNvSpPr/>
      </dsp:nvSpPr>
      <dsp:spPr>
        <a:xfrm>
          <a:off x="4960095" y="1791"/>
          <a:ext cx="1648406" cy="164840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Social engineering</a:t>
          </a:r>
        </a:p>
      </dsp:txBody>
      <dsp:txXfrm>
        <a:off x="5201498" y="243194"/>
        <a:ext cx="1165600" cy="1165600"/>
      </dsp:txXfrm>
    </dsp:sp>
    <dsp:sp modelId="{73E5901F-38F7-41FB-B408-C698C4BC7829}">
      <dsp:nvSpPr>
        <dsp:cNvPr id="0" name=""/>
        <dsp:cNvSpPr/>
      </dsp:nvSpPr>
      <dsp:spPr>
        <a:xfrm>
          <a:off x="6773342" y="1791"/>
          <a:ext cx="2472609" cy="1648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33450">
            <a:lnSpc>
              <a:spcPct val="90000"/>
            </a:lnSpc>
            <a:spcBef>
              <a:spcPct val="0"/>
            </a:spcBef>
            <a:spcAft>
              <a:spcPct val="15000"/>
            </a:spcAft>
            <a:buChar char="•"/>
          </a:pPr>
          <a:r>
            <a:rPr lang="en-GB" sz="2100" kern="1200" dirty="0"/>
            <a:t>Pretexting</a:t>
          </a:r>
        </a:p>
        <a:p>
          <a:pPr marL="228600" lvl="1" indent="-228600" algn="l" defTabSz="933450">
            <a:lnSpc>
              <a:spcPct val="90000"/>
            </a:lnSpc>
            <a:spcBef>
              <a:spcPct val="0"/>
            </a:spcBef>
            <a:spcAft>
              <a:spcPct val="15000"/>
            </a:spcAft>
            <a:buChar char="•"/>
          </a:pPr>
          <a:r>
            <a:rPr lang="en-GB" sz="2100" kern="1200" dirty="0"/>
            <a:t>Phishing</a:t>
          </a:r>
        </a:p>
      </dsp:txBody>
      <dsp:txXfrm>
        <a:off x="6773342" y="1791"/>
        <a:ext cx="2472609" cy="1648406"/>
      </dsp:txXfrm>
    </dsp:sp>
    <dsp:sp modelId="{6729E8A5-42D6-4C94-8F34-5E3F907139B7}">
      <dsp:nvSpPr>
        <dsp:cNvPr id="0" name=""/>
        <dsp:cNvSpPr/>
      </dsp:nvSpPr>
      <dsp:spPr>
        <a:xfrm>
          <a:off x="5505176" y="2036058"/>
          <a:ext cx="1648406" cy="1648406"/>
        </a:xfrm>
        <a:prstGeom prst="ellipse">
          <a:avLst/>
        </a:prstGeom>
        <a:solidFill>
          <a:srgbClr val="CC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Insider threat</a:t>
          </a:r>
        </a:p>
      </dsp:txBody>
      <dsp:txXfrm>
        <a:off x="5746579" y="2277461"/>
        <a:ext cx="1165600" cy="1165600"/>
      </dsp:txXfrm>
    </dsp:sp>
    <dsp:sp modelId="{456E2C93-C640-4951-8504-428FD3A04745}">
      <dsp:nvSpPr>
        <dsp:cNvPr id="0" name=""/>
        <dsp:cNvSpPr/>
      </dsp:nvSpPr>
      <dsp:spPr>
        <a:xfrm>
          <a:off x="7318422" y="2036058"/>
          <a:ext cx="2472609" cy="1648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33450">
            <a:lnSpc>
              <a:spcPct val="90000"/>
            </a:lnSpc>
            <a:spcBef>
              <a:spcPct val="0"/>
            </a:spcBef>
            <a:spcAft>
              <a:spcPct val="15000"/>
            </a:spcAft>
            <a:buChar char="•"/>
          </a:pPr>
          <a:r>
            <a:rPr lang="en-GB" sz="2100" kern="1200" dirty="0"/>
            <a:t>Opportunities</a:t>
          </a:r>
        </a:p>
        <a:p>
          <a:pPr marL="228600" lvl="1" indent="-228600" algn="l" defTabSz="933450">
            <a:lnSpc>
              <a:spcPct val="90000"/>
            </a:lnSpc>
            <a:spcBef>
              <a:spcPct val="0"/>
            </a:spcBef>
            <a:spcAft>
              <a:spcPct val="15000"/>
            </a:spcAft>
            <a:buChar char="•"/>
          </a:pPr>
          <a:r>
            <a:rPr lang="en-GB" sz="2100" kern="1200" dirty="0"/>
            <a:t>Disgruntled employees</a:t>
          </a:r>
        </a:p>
      </dsp:txBody>
      <dsp:txXfrm>
        <a:off x="7318422" y="2036058"/>
        <a:ext cx="2472609" cy="1648406"/>
      </dsp:txXfrm>
    </dsp:sp>
    <dsp:sp modelId="{9B11B293-7AE4-41A7-A382-5777ADFA44D8}">
      <dsp:nvSpPr>
        <dsp:cNvPr id="0" name=""/>
        <dsp:cNvSpPr/>
      </dsp:nvSpPr>
      <dsp:spPr>
        <a:xfrm>
          <a:off x="4960095" y="4070326"/>
          <a:ext cx="1648406" cy="1648406"/>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Human error</a:t>
          </a:r>
        </a:p>
      </dsp:txBody>
      <dsp:txXfrm>
        <a:off x="5201498" y="4311729"/>
        <a:ext cx="1165600" cy="1165600"/>
      </dsp:txXfrm>
    </dsp:sp>
    <dsp:sp modelId="{A23A5FB3-8747-498C-8284-5C2E381BC459}">
      <dsp:nvSpPr>
        <dsp:cNvPr id="0" name=""/>
        <dsp:cNvSpPr/>
      </dsp:nvSpPr>
      <dsp:spPr>
        <a:xfrm>
          <a:off x="6773342" y="4070326"/>
          <a:ext cx="2472609" cy="1648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33450">
            <a:lnSpc>
              <a:spcPct val="90000"/>
            </a:lnSpc>
            <a:spcBef>
              <a:spcPct val="0"/>
            </a:spcBef>
            <a:spcAft>
              <a:spcPct val="15000"/>
            </a:spcAft>
            <a:buChar char="•"/>
          </a:pPr>
          <a:r>
            <a:rPr lang="en-GB" sz="2100" kern="1200" dirty="0"/>
            <a:t>Accidental errors</a:t>
          </a:r>
        </a:p>
        <a:p>
          <a:pPr marL="228600" lvl="1" indent="-228600" algn="l" defTabSz="933450">
            <a:lnSpc>
              <a:spcPct val="90000"/>
            </a:lnSpc>
            <a:spcBef>
              <a:spcPct val="0"/>
            </a:spcBef>
            <a:spcAft>
              <a:spcPct val="15000"/>
            </a:spcAft>
            <a:buChar char="•"/>
          </a:pPr>
          <a:r>
            <a:rPr lang="en-GB" sz="2100" kern="1200" dirty="0"/>
            <a:t>Limited human capabilities</a:t>
          </a:r>
        </a:p>
        <a:p>
          <a:pPr marL="228600" lvl="1" indent="-228600" algn="l" defTabSz="933450">
            <a:lnSpc>
              <a:spcPct val="90000"/>
            </a:lnSpc>
            <a:spcBef>
              <a:spcPct val="0"/>
            </a:spcBef>
            <a:spcAft>
              <a:spcPct val="15000"/>
            </a:spcAft>
            <a:buChar char="•"/>
          </a:pPr>
          <a:r>
            <a:rPr lang="en-GB" sz="2100" kern="1200" dirty="0"/>
            <a:t>Ignorance</a:t>
          </a:r>
        </a:p>
        <a:p>
          <a:pPr marL="228600" lvl="1" indent="-228600" algn="l" defTabSz="933450">
            <a:lnSpc>
              <a:spcPct val="90000"/>
            </a:lnSpc>
            <a:spcBef>
              <a:spcPct val="0"/>
            </a:spcBef>
            <a:spcAft>
              <a:spcPct val="15000"/>
            </a:spcAft>
            <a:buChar char="•"/>
          </a:pPr>
          <a:r>
            <a:rPr lang="en-GB" sz="2100" kern="1200" dirty="0"/>
            <a:t>Usability challenges</a:t>
          </a:r>
        </a:p>
      </dsp:txBody>
      <dsp:txXfrm>
        <a:off x="6773342" y="4070326"/>
        <a:ext cx="2472609" cy="1648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DDF11-71AD-4AA7-901B-89B104AC8C86}">
      <dsp:nvSpPr>
        <dsp:cNvPr id="0" name=""/>
        <dsp:cNvSpPr/>
      </dsp:nvSpPr>
      <dsp:spPr>
        <a:xfrm>
          <a:off x="0" y="29148"/>
          <a:ext cx="4668256" cy="993128"/>
        </a:xfrm>
        <a:prstGeom prst="roundRect">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Education and training</a:t>
          </a:r>
        </a:p>
      </dsp:txBody>
      <dsp:txXfrm>
        <a:off x="48481" y="77629"/>
        <a:ext cx="4571294" cy="896166"/>
      </dsp:txXfrm>
    </dsp:sp>
    <dsp:sp modelId="{C81270A1-839F-42C5-A76F-D5C654B359C9}">
      <dsp:nvSpPr>
        <dsp:cNvPr id="0" name=""/>
        <dsp:cNvSpPr/>
      </dsp:nvSpPr>
      <dsp:spPr>
        <a:xfrm>
          <a:off x="0" y="1094277"/>
          <a:ext cx="4668256" cy="993128"/>
        </a:xfrm>
        <a:prstGeom prst="roundRect">
          <a:avLst/>
        </a:prstGeom>
        <a:solidFill>
          <a:srgbClr val="0099F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Organisational culture / workplace environment</a:t>
          </a:r>
        </a:p>
      </dsp:txBody>
      <dsp:txXfrm>
        <a:off x="48481" y="1142758"/>
        <a:ext cx="4571294" cy="896166"/>
      </dsp:txXfrm>
    </dsp:sp>
    <dsp:sp modelId="{E4199643-F193-44F0-975A-06D54151DBB1}">
      <dsp:nvSpPr>
        <dsp:cNvPr id="0" name=""/>
        <dsp:cNvSpPr/>
      </dsp:nvSpPr>
      <dsp:spPr>
        <a:xfrm>
          <a:off x="0" y="2159406"/>
          <a:ext cx="4668256" cy="993128"/>
        </a:xfrm>
        <a:prstGeom prst="roundRect">
          <a:avLst/>
        </a:prstGeom>
        <a:solidFill>
          <a:srgbClr val="FF66C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Usability in ASMIS software development</a:t>
          </a:r>
        </a:p>
      </dsp:txBody>
      <dsp:txXfrm>
        <a:off x="48481" y="2207887"/>
        <a:ext cx="4571294" cy="8961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F9060-8F66-4113-9A06-343968E1784B}">
      <dsp:nvSpPr>
        <dsp:cNvPr id="0" name=""/>
        <dsp:cNvSpPr/>
      </dsp:nvSpPr>
      <dsp:spPr>
        <a:xfrm>
          <a:off x="0" y="325118"/>
          <a:ext cx="2027872" cy="1216723"/>
        </a:xfrm>
        <a:prstGeom prst="rect">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Security culture evaluation allows for </a:t>
          </a:r>
          <a:r>
            <a:rPr lang="en-GB" sz="1400" b="0" kern="1200" noProof="0" dirty="0"/>
            <a:t>organisational</a:t>
          </a:r>
          <a:r>
            <a:rPr lang="en-US" sz="1400" b="0" kern="1200" dirty="0"/>
            <a:t> readiness (Georgiadou et al., 2020)</a:t>
          </a:r>
        </a:p>
      </dsp:txBody>
      <dsp:txXfrm>
        <a:off x="0" y="325118"/>
        <a:ext cx="2027872" cy="1216723"/>
      </dsp:txXfrm>
    </dsp:sp>
    <dsp:sp modelId="{063FDD6E-07CA-40E0-AF87-69461BE13F49}">
      <dsp:nvSpPr>
        <dsp:cNvPr id="0" name=""/>
        <dsp:cNvSpPr/>
      </dsp:nvSpPr>
      <dsp:spPr>
        <a:xfrm>
          <a:off x="2230659" y="325118"/>
          <a:ext cx="2027872" cy="1216723"/>
        </a:xfrm>
        <a:prstGeom prst="rect">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Security is everyone’s responsibility</a:t>
          </a:r>
        </a:p>
      </dsp:txBody>
      <dsp:txXfrm>
        <a:off x="2230659" y="325118"/>
        <a:ext cx="2027872" cy="1216723"/>
      </dsp:txXfrm>
    </dsp:sp>
    <dsp:sp modelId="{93122498-E056-4D7C-A2D7-54E10127041C}">
      <dsp:nvSpPr>
        <dsp:cNvPr id="0" name=""/>
        <dsp:cNvSpPr/>
      </dsp:nvSpPr>
      <dsp:spPr>
        <a:xfrm>
          <a:off x="4461319" y="325118"/>
          <a:ext cx="2027872" cy="1216723"/>
        </a:xfrm>
        <a:prstGeom prst="rect">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A bottom-up approach to security policy could be more inclusive (McIlwraith, 2021) </a:t>
          </a:r>
        </a:p>
      </dsp:txBody>
      <dsp:txXfrm>
        <a:off x="4461319" y="325118"/>
        <a:ext cx="2027872" cy="1216723"/>
      </dsp:txXfrm>
    </dsp:sp>
    <dsp:sp modelId="{1CCF6790-E1A8-4849-B4BE-FDFDB07FE5BE}">
      <dsp:nvSpPr>
        <dsp:cNvPr id="0" name=""/>
        <dsp:cNvSpPr/>
      </dsp:nvSpPr>
      <dsp:spPr>
        <a:xfrm>
          <a:off x="0" y="1744629"/>
          <a:ext cx="2027872" cy="1791053"/>
        </a:xfrm>
        <a:prstGeom prst="rect">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Hybrid approach to find security champions (Becker et al., 2017)</a:t>
          </a:r>
        </a:p>
      </dsp:txBody>
      <dsp:txXfrm>
        <a:off x="0" y="1744629"/>
        <a:ext cx="2027872" cy="1791053"/>
      </dsp:txXfrm>
    </dsp:sp>
    <dsp:sp modelId="{F3B42079-FC89-482D-93EC-333EB4DDCACC}">
      <dsp:nvSpPr>
        <dsp:cNvPr id="0" name=""/>
        <dsp:cNvSpPr/>
      </dsp:nvSpPr>
      <dsp:spPr>
        <a:xfrm>
          <a:off x="2230659" y="1744629"/>
          <a:ext cx="2027872" cy="1791053"/>
        </a:xfrm>
        <a:prstGeom prst="rect">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Improving the work environment</a:t>
          </a:r>
        </a:p>
      </dsp:txBody>
      <dsp:txXfrm>
        <a:off x="2230659" y="1744629"/>
        <a:ext cx="2027872" cy="1791053"/>
      </dsp:txXfrm>
    </dsp:sp>
    <dsp:sp modelId="{057F10E4-DF12-46CF-B456-96141A8B28A3}">
      <dsp:nvSpPr>
        <dsp:cNvPr id="0" name=""/>
        <dsp:cNvSpPr/>
      </dsp:nvSpPr>
      <dsp:spPr>
        <a:xfrm>
          <a:off x="4461319" y="1744629"/>
          <a:ext cx="2027872" cy="1791053"/>
        </a:xfrm>
        <a:prstGeom prst="rect">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ENISA (ENISA, 2018) Framework - not in awareness and training but in supporting domains that strongly influence the work environment of the individuals.</a:t>
          </a:r>
        </a:p>
      </dsp:txBody>
      <dsp:txXfrm>
        <a:off x="4461319" y="1744629"/>
        <a:ext cx="2027872" cy="1791053"/>
      </dsp:txXfrm>
    </dsp:sp>
    <dsp:sp modelId="{47C128E1-4950-4F4D-A3AC-010BF60A3757}">
      <dsp:nvSpPr>
        <dsp:cNvPr id="0" name=""/>
        <dsp:cNvSpPr/>
      </dsp:nvSpPr>
      <dsp:spPr>
        <a:xfrm>
          <a:off x="2230659" y="3738469"/>
          <a:ext cx="2027872" cy="1216723"/>
        </a:xfrm>
        <a:prstGeom prst="rect">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0" kern="1200" noProof="0" dirty="0"/>
            <a:t>Organisation</a:t>
          </a:r>
          <a:r>
            <a:rPr lang="en-US" sz="1400" b="0" kern="1200" dirty="0"/>
            <a:t> transparency to errors or breaches</a:t>
          </a:r>
        </a:p>
      </dsp:txBody>
      <dsp:txXfrm>
        <a:off x="2230659" y="3738469"/>
        <a:ext cx="2027872" cy="1216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9EBDB-8543-4C54-B52B-7E50270525DB}">
      <dsp:nvSpPr>
        <dsp:cNvPr id="0" name=""/>
        <dsp:cNvSpPr/>
      </dsp:nvSpPr>
      <dsp:spPr>
        <a:xfrm>
          <a:off x="0" y="0"/>
          <a:ext cx="51577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62E1FA-1BA8-4D8C-9CEE-D4963332B10A}">
      <dsp:nvSpPr>
        <dsp:cNvPr id="0" name=""/>
        <dsp:cNvSpPr/>
      </dsp:nvSpPr>
      <dsp:spPr>
        <a:xfrm>
          <a:off x="0" y="0"/>
          <a:ext cx="5157787" cy="231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Incorporating stakeholders with developers in the design process</a:t>
          </a:r>
        </a:p>
      </dsp:txBody>
      <dsp:txXfrm>
        <a:off x="0" y="0"/>
        <a:ext cx="5157787" cy="2310002"/>
      </dsp:txXfrm>
    </dsp:sp>
    <dsp:sp modelId="{B6F6E6D9-0931-4FA2-94EC-6B2FF6165BA5}">
      <dsp:nvSpPr>
        <dsp:cNvPr id="0" name=""/>
        <dsp:cNvSpPr/>
      </dsp:nvSpPr>
      <dsp:spPr>
        <a:xfrm>
          <a:off x="0" y="2310002"/>
          <a:ext cx="51577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60FA06-E9CB-4B11-B65E-63285E1FA8D1}">
      <dsp:nvSpPr>
        <dsp:cNvPr id="0" name=""/>
        <dsp:cNvSpPr/>
      </dsp:nvSpPr>
      <dsp:spPr>
        <a:xfrm>
          <a:off x="0" y="2310002"/>
          <a:ext cx="5157787" cy="2310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Agile frameworks and roadmaps (Rosenzweig, 2015)</a:t>
          </a:r>
        </a:p>
      </dsp:txBody>
      <dsp:txXfrm>
        <a:off x="0" y="2310002"/>
        <a:ext cx="5157787" cy="2310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492-46DA-4748-A9E7-A6A4989E4C78}">
      <dsp:nvSpPr>
        <dsp:cNvPr id="0" name=""/>
        <dsp:cNvSpPr/>
      </dsp:nvSpPr>
      <dsp:spPr>
        <a:xfrm>
          <a:off x="1836" y="1049009"/>
          <a:ext cx="2714496" cy="1870288"/>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F88A67-33E8-420C-86E7-422869A6B7B7}">
      <dsp:nvSpPr>
        <dsp:cNvPr id="0" name=""/>
        <dsp:cNvSpPr/>
      </dsp:nvSpPr>
      <dsp:spPr>
        <a:xfrm>
          <a:off x="1836" y="2919297"/>
          <a:ext cx="2714496" cy="1007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dirty="0"/>
            <a:t>Importance of resources and knowledge available. Experience in security incidents. Stakeholder pressure and company cultures affect the success (</a:t>
          </a:r>
          <a:r>
            <a:rPr lang="en-GB" sz="1800" kern="1200" noProof="0" dirty="0"/>
            <a:t>Assal</a:t>
          </a:r>
          <a:r>
            <a:rPr lang="en-US" sz="1800" kern="1200" dirty="0"/>
            <a:t> and Chiasson, 2018)</a:t>
          </a:r>
          <a:endParaRPr lang="en-GB" sz="1800" kern="1200" dirty="0"/>
        </a:p>
      </dsp:txBody>
      <dsp:txXfrm>
        <a:off x="1836" y="2919297"/>
        <a:ext cx="2714496" cy="1007078"/>
      </dsp:txXfrm>
    </dsp:sp>
    <dsp:sp modelId="{DAB3C6BB-F853-4E3A-AAAC-B9DC5A339352}">
      <dsp:nvSpPr>
        <dsp:cNvPr id="0" name=""/>
        <dsp:cNvSpPr/>
      </dsp:nvSpPr>
      <dsp:spPr>
        <a:xfrm>
          <a:off x="2987897" y="1049009"/>
          <a:ext cx="2714496" cy="1870288"/>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C2787-1153-43FC-A7BB-A4ECBD504800}">
      <dsp:nvSpPr>
        <dsp:cNvPr id="0" name=""/>
        <dsp:cNvSpPr/>
      </dsp:nvSpPr>
      <dsp:spPr>
        <a:xfrm>
          <a:off x="2987897" y="2919297"/>
          <a:ext cx="2714496" cy="1007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dirty="0"/>
            <a:t>Limited research in usability and user experience at present (Bitkina et al., 2020)</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kern="1200" dirty="0"/>
            <a:t>Secure by default (National Cyber Security Centre, 2018)</a:t>
          </a:r>
          <a:endParaRPr lang="en-GB" sz="1800" kern="1200" dirty="0"/>
        </a:p>
      </dsp:txBody>
      <dsp:txXfrm>
        <a:off x="2987897" y="2919297"/>
        <a:ext cx="2714496" cy="10070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6E419-4ABA-4C5D-B1B4-5C970F19CFA2}">
      <dsp:nvSpPr>
        <dsp:cNvPr id="0" name=""/>
        <dsp:cNvSpPr/>
      </dsp:nvSpPr>
      <dsp:spPr>
        <a:xfrm>
          <a:off x="1082" y="0"/>
          <a:ext cx="1684843" cy="4620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GDPR (Intersoft Consulting, N.D. )</a:t>
          </a:r>
          <a:endParaRPr lang="en-GB" sz="1800" kern="1200" dirty="0"/>
        </a:p>
      </dsp:txBody>
      <dsp:txXfrm>
        <a:off x="1082" y="1848001"/>
        <a:ext cx="1684843" cy="1848001"/>
      </dsp:txXfrm>
    </dsp:sp>
    <dsp:sp modelId="{7F164132-6E1D-44F1-868B-0BF360C06244}">
      <dsp:nvSpPr>
        <dsp:cNvPr id="0" name=""/>
        <dsp:cNvSpPr/>
      </dsp:nvSpPr>
      <dsp:spPr>
        <a:xfrm>
          <a:off x="74274" y="277200"/>
          <a:ext cx="1538461" cy="153846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2A94DC-98FB-42BA-9B33-F045FB328418}">
      <dsp:nvSpPr>
        <dsp:cNvPr id="0" name=""/>
        <dsp:cNvSpPr/>
      </dsp:nvSpPr>
      <dsp:spPr>
        <a:xfrm>
          <a:off x="1736471" y="0"/>
          <a:ext cx="1684843" cy="4620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User experience with disabilities (Hartson and Pyla, 2018)</a:t>
          </a:r>
          <a:endParaRPr lang="en-GB" sz="1800" kern="1200" dirty="0"/>
        </a:p>
      </dsp:txBody>
      <dsp:txXfrm>
        <a:off x="1736471" y="1848001"/>
        <a:ext cx="1684843" cy="1848001"/>
      </dsp:txXfrm>
    </dsp:sp>
    <dsp:sp modelId="{2D26362E-4908-49E2-8CCD-9B3D827E2431}">
      <dsp:nvSpPr>
        <dsp:cNvPr id="0" name=""/>
        <dsp:cNvSpPr/>
      </dsp:nvSpPr>
      <dsp:spPr>
        <a:xfrm>
          <a:off x="1809662" y="277200"/>
          <a:ext cx="1538461" cy="153846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3D4B21-CFEB-414F-83CD-D76A6CB5A896}">
      <dsp:nvSpPr>
        <dsp:cNvPr id="0" name=""/>
        <dsp:cNvSpPr/>
      </dsp:nvSpPr>
      <dsp:spPr>
        <a:xfrm>
          <a:off x="3471860" y="0"/>
          <a:ext cx="1684843" cy="4620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Users needed for testing – Menlo report (Bailey et al., 2012)</a:t>
          </a:r>
          <a:endParaRPr lang="en-GB" sz="1800" kern="1200" dirty="0"/>
        </a:p>
      </dsp:txBody>
      <dsp:txXfrm>
        <a:off x="3471860" y="1848001"/>
        <a:ext cx="1684843" cy="1848001"/>
      </dsp:txXfrm>
    </dsp:sp>
    <dsp:sp modelId="{885D9FA9-7A27-4F46-9682-63EB46F408B2}">
      <dsp:nvSpPr>
        <dsp:cNvPr id="0" name=""/>
        <dsp:cNvSpPr/>
      </dsp:nvSpPr>
      <dsp:spPr>
        <a:xfrm>
          <a:off x="3545051" y="277200"/>
          <a:ext cx="1538461" cy="153846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F40F29-40FF-497E-9033-8828711F5589}">
      <dsp:nvSpPr>
        <dsp:cNvPr id="0" name=""/>
        <dsp:cNvSpPr/>
      </dsp:nvSpPr>
      <dsp:spPr>
        <a:xfrm>
          <a:off x="206311" y="3696003"/>
          <a:ext cx="4745164" cy="693000"/>
        </a:xfrm>
        <a:prstGeom prst="leftRightArrow">
          <a:avLst/>
        </a:prstGeom>
        <a:solidFill>
          <a:srgbClr val="FFFF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F28AC-0B12-4E68-ABE8-482AC1970610}">
      <dsp:nvSpPr>
        <dsp:cNvPr id="0" name=""/>
        <dsp:cNvSpPr/>
      </dsp:nvSpPr>
      <dsp:spPr>
        <a:xfrm rot="10800000">
          <a:off x="1302275" y="314475"/>
          <a:ext cx="3446820" cy="17363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5690"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Developers do not have enough formal ethics education in training (Nebeker et al., 2019)</a:t>
          </a:r>
          <a:endParaRPr lang="en-GB" sz="1800" kern="1200" dirty="0"/>
        </a:p>
      </dsp:txBody>
      <dsp:txXfrm rot="10800000">
        <a:off x="1736367" y="314475"/>
        <a:ext cx="3012728" cy="1736367"/>
      </dsp:txXfrm>
    </dsp:sp>
    <dsp:sp modelId="{93F6B881-610D-48B4-892E-9E18BFF9006D}">
      <dsp:nvSpPr>
        <dsp:cNvPr id="0" name=""/>
        <dsp:cNvSpPr/>
      </dsp:nvSpPr>
      <dsp:spPr>
        <a:xfrm>
          <a:off x="434091" y="314475"/>
          <a:ext cx="1736367" cy="173636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8E524-9625-42EC-9383-A46B686C9F78}">
      <dsp:nvSpPr>
        <dsp:cNvPr id="0" name=""/>
        <dsp:cNvSpPr/>
      </dsp:nvSpPr>
      <dsp:spPr>
        <a:xfrm rot="10800000">
          <a:off x="1302275" y="2569161"/>
          <a:ext cx="3446820" cy="17363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5690"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Patients over-reliance on technology rather than seeing healthcare providers (Nebeker et al., 2019)</a:t>
          </a:r>
          <a:endParaRPr lang="en-GB" sz="1800" kern="1200" dirty="0"/>
        </a:p>
      </dsp:txBody>
      <dsp:txXfrm rot="10800000">
        <a:off x="1736367" y="2569161"/>
        <a:ext cx="3012728" cy="1736367"/>
      </dsp:txXfrm>
    </dsp:sp>
    <dsp:sp modelId="{5EEE290A-77C1-4868-8C07-39E99461863B}">
      <dsp:nvSpPr>
        <dsp:cNvPr id="0" name=""/>
        <dsp:cNvSpPr/>
      </dsp:nvSpPr>
      <dsp:spPr>
        <a:xfrm>
          <a:off x="434091" y="2569161"/>
          <a:ext cx="1736367" cy="173636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CC61D-8169-48B4-A147-A931EDF143D0}">
      <dsp:nvSpPr>
        <dsp:cNvPr id="0" name=""/>
        <dsp:cNvSpPr/>
      </dsp:nvSpPr>
      <dsp:spPr>
        <a:xfrm>
          <a:off x="0" y="24574"/>
          <a:ext cx="4426757"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Organisational culture and workplace environment</a:t>
          </a:r>
        </a:p>
      </dsp:txBody>
      <dsp:txXfrm>
        <a:off x="17563" y="42137"/>
        <a:ext cx="4391631" cy="324648"/>
      </dsp:txXfrm>
    </dsp:sp>
    <dsp:sp modelId="{105A1115-47F0-41B6-9ACC-77B300AC19E0}">
      <dsp:nvSpPr>
        <dsp:cNvPr id="0" name=""/>
        <dsp:cNvSpPr/>
      </dsp:nvSpPr>
      <dsp:spPr>
        <a:xfrm>
          <a:off x="0" y="427549"/>
          <a:ext cx="4426757"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Support and transparency</a:t>
          </a:r>
          <a:endParaRPr lang="en-GB" sz="1500" kern="1200" dirty="0"/>
        </a:p>
      </dsp:txBody>
      <dsp:txXfrm>
        <a:off x="17563" y="445112"/>
        <a:ext cx="4391631" cy="324648"/>
      </dsp:txXfrm>
    </dsp:sp>
    <dsp:sp modelId="{C161D37C-B6D7-4E6D-9E07-7C7BCE1BE846}">
      <dsp:nvSpPr>
        <dsp:cNvPr id="0" name=""/>
        <dsp:cNvSpPr/>
      </dsp:nvSpPr>
      <dsp:spPr>
        <a:xfrm>
          <a:off x="0" y="830524"/>
          <a:ext cx="4426757"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Continuing professional development of staff</a:t>
          </a:r>
          <a:endParaRPr lang="en-GB" sz="1500" kern="1200" dirty="0"/>
        </a:p>
      </dsp:txBody>
      <dsp:txXfrm>
        <a:off x="17563" y="848087"/>
        <a:ext cx="4391631" cy="324648"/>
      </dsp:txXfrm>
    </dsp:sp>
    <dsp:sp modelId="{2258BDE5-4CAA-4A0B-B2E6-CB8624D992A4}">
      <dsp:nvSpPr>
        <dsp:cNvPr id="0" name=""/>
        <dsp:cNvSpPr/>
      </dsp:nvSpPr>
      <dsp:spPr>
        <a:xfrm>
          <a:off x="0" y="1233499"/>
          <a:ext cx="4426757"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Inclusivity of stakeholders in the development process</a:t>
          </a:r>
          <a:endParaRPr lang="en-GB" sz="1500" kern="1200" dirty="0"/>
        </a:p>
      </dsp:txBody>
      <dsp:txXfrm>
        <a:off x="17563" y="1251062"/>
        <a:ext cx="4391631" cy="324648"/>
      </dsp:txXfrm>
    </dsp:sp>
    <dsp:sp modelId="{1E53F15D-1AD6-418B-A682-3408953A285E}">
      <dsp:nvSpPr>
        <dsp:cNvPr id="0" name=""/>
        <dsp:cNvSpPr/>
      </dsp:nvSpPr>
      <dsp:spPr>
        <a:xfrm>
          <a:off x="0" y="1636475"/>
          <a:ext cx="4426757"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Security culture vision adopted intrinsically</a:t>
          </a:r>
          <a:endParaRPr lang="en-GB" sz="1500" kern="1200" dirty="0"/>
        </a:p>
      </dsp:txBody>
      <dsp:txXfrm>
        <a:off x="17563" y="1654038"/>
        <a:ext cx="4391631" cy="324648"/>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8FD6F-8366-478B-AE58-9F724C75341B}" type="datetimeFigureOut">
              <a:rPr lang="en-GB" smtClean="0"/>
              <a:t>25/07/2022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A1DFA0-EE75-4B7E-B92F-91B2B00AD609}" type="slidenum">
              <a:rPr lang="en-GB" smtClean="0"/>
              <a:t>‹#›</a:t>
            </a:fld>
            <a:endParaRPr lang="en-GB" dirty="0"/>
          </a:p>
        </p:txBody>
      </p:sp>
    </p:spTree>
    <p:extLst>
      <p:ext uri="{BB962C8B-B14F-4D97-AF65-F5344CB8AC3E}">
        <p14:creationId xmlns:p14="http://schemas.microsoft.com/office/powerpoint/2010/main" val="1708498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This is a presentation for the human factor module Unit 6. Titled Examining Human Factor solutions with social and ethical implications to implement a web-based appointment and scheduling management information system.</a:t>
            </a:r>
          </a:p>
        </p:txBody>
      </p:sp>
      <p:sp>
        <p:nvSpPr>
          <p:cNvPr id="4" name="Slide Number Placeholder 3"/>
          <p:cNvSpPr>
            <a:spLocks noGrp="1"/>
          </p:cNvSpPr>
          <p:nvPr>
            <p:ph type="sldNum" sz="quarter" idx="5"/>
          </p:nvPr>
        </p:nvSpPr>
        <p:spPr/>
        <p:txBody>
          <a:bodyPr/>
          <a:lstStyle/>
          <a:p>
            <a:fld id="{3EA1DFA0-EE75-4B7E-B92F-91B2B00AD609}" type="slidenum">
              <a:rPr lang="en-GB" smtClean="0"/>
              <a:t>1</a:t>
            </a:fld>
            <a:endParaRPr lang="en-GB" dirty="0"/>
          </a:p>
        </p:txBody>
      </p:sp>
    </p:spTree>
    <p:extLst>
      <p:ext uri="{BB962C8B-B14F-4D97-AF65-F5344CB8AC3E}">
        <p14:creationId xmlns:p14="http://schemas.microsoft.com/office/powerpoint/2010/main" val="1662367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The final two slides are the references list.</a:t>
            </a:r>
          </a:p>
          <a:p>
            <a:endParaRPr lang="en-GB" dirty="0"/>
          </a:p>
        </p:txBody>
      </p:sp>
      <p:sp>
        <p:nvSpPr>
          <p:cNvPr id="4" name="Slide Number Placeholder 3"/>
          <p:cNvSpPr>
            <a:spLocks noGrp="1"/>
          </p:cNvSpPr>
          <p:nvPr>
            <p:ph type="sldNum" sz="quarter" idx="5"/>
          </p:nvPr>
        </p:nvSpPr>
        <p:spPr/>
        <p:txBody>
          <a:bodyPr/>
          <a:lstStyle/>
          <a:p>
            <a:fld id="{3EA1DFA0-EE75-4B7E-B92F-91B2B00AD609}" type="slidenum">
              <a:rPr lang="en-GB" smtClean="0"/>
              <a:t>10</a:t>
            </a:fld>
            <a:endParaRPr lang="en-GB" dirty="0"/>
          </a:p>
        </p:txBody>
      </p:sp>
    </p:spTree>
    <p:extLst>
      <p:ext uri="{BB962C8B-B14F-4D97-AF65-F5344CB8AC3E}">
        <p14:creationId xmlns:p14="http://schemas.microsoft.com/office/powerpoint/2010/main" val="3976486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Thank you for listening, and I hope you enjoyed the presentation.</a:t>
            </a:r>
          </a:p>
          <a:p>
            <a:endParaRPr lang="en-GB" dirty="0"/>
          </a:p>
        </p:txBody>
      </p:sp>
      <p:sp>
        <p:nvSpPr>
          <p:cNvPr id="4" name="Slide Number Placeholder 3"/>
          <p:cNvSpPr>
            <a:spLocks noGrp="1"/>
          </p:cNvSpPr>
          <p:nvPr>
            <p:ph type="sldNum" sz="quarter" idx="5"/>
          </p:nvPr>
        </p:nvSpPr>
        <p:spPr/>
        <p:txBody>
          <a:bodyPr/>
          <a:lstStyle/>
          <a:p>
            <a:fld id="{3EA1DFA0-EE75-4B7E-B92F-91B2B00AD609}" type="slidenum">
              <a:rPr lang="en-GB" smtClean="0"/>
              <a:t>11</a:t>
            </a:fld>
            <a:endParaRPr lang="en-GB" dirty="0"/>
          </a:p>
        </p:txBody>
      </p:sp>
    </p:spTree>
    <p:extLst>
      <p:ext uri="{BB962C8B-B14F-4D97-AF65-F5344CB8AC3E}">
        <p14:creationId xmlns:p14="http://schemas.microsoft.com/office/powerpoint/2010/main" val="2079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rial" panose="020B0604020202020204" pitchFamily="34" charset="0"/>
                <a:ea typeface="Calibri" panose="020F0502020204030204" pitchFamily="34" charset="0"/>
                <a:cs typeface="Times New Roman" panose="02020603050405020304" pitchFamily="18" charset="0"/>
              </a:rPr>
              <a:t>This presentation will look at the solutions for the human factor problems identified in the Unit 3 assignment. The three key priorities were social engineering, considering pretexting and phishing. The second priority was the insider threat which looked at opportunities or disgruntled employees. The third priority looked at human error, which could be accidental errors, identifying limited human capabilities, ignorance from staff or challenges with usability.</a:t>
            </a:r>
            <a:endParaRPr lang="en-GB" dirty="0"/>
          </a:p>
        </p:txBody>
      </p:sp>
      <p:sp>
        <p:nvSpPr>
          <p:cNvPr id="4" name="Slide Number Placeholder 3"/>
          <p:cNvSpPr>
            <a:spLocks noGrp="1"/>
          </p:cNvSpPr>
          <p:nvPr>
            <p:ph type="sldNum" sz="quarter" idx="5"/>
          </p:nvPr>
        </p:nvSpPr>
        <p:spPr/>
        <p:txBody>
          <a:bodyPr/>
          <a:lstStyle/>
          <a:p>
            <a:fld id="{3EA1DFA0-EE75-4B7E-B92F-91B2B00AD609}" type="slidenum">
              <a:rPr lang="en-GB" smtClean="0"/>
              <a:t>2</a:t>
            </a:fld>
            <a:endParaRPr lang="en-GB" dirty="0"/>
          </a:p>
        </p:txBody>
      </p:sp>
    </p:spTree>
    <p:extLst>
      <p:ext uri="{BB962C8B-B14F-4D97-AF65-F5344CB8AC3E}">
        <p14:creationId xmlns:p14="http://schemas.microsoft.com/office/powerpoint/2010/main" val="90919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Therefore, to solve the problems identified, the thematic scope for this presentation will examine three solutions. These are education and training. Organisational culture and workplace environment. And finally, consider the usability in ASMIS software development.</a:t>
            </a:r>
          </a:p>
          <a:p>
            <a:endParaRPr lang="en-GB" dirty="0"/>
          </a:p>
        </p:txBody>
      </p:sp>
      <p:sp>
        <p:nvSpPr>
          <p:cNvPr id="4" name="Slide Number Placeholder 3"/>
          <p:cNvSpPr>
            <a:spLocks noGrp="1"/>
          </p:cNvSpPr>
          <p:nvPr>
            <p:ph type="sldNum" sz="quarter" idx="5"/>
          </p:nvPr>
        </p:nvSpPr>
        <p:spPr/>
        <p:txBody>
          <a:bodyPr/>
          <a:lstStyle/>
          <a:p>
            <a:fld id="{3EA1DFA0-EE75-4B7E-B92F-91B2B00AD609}" type="slidenum">
              <a:rPr lang="en-GB" smtClean="0"/>
              <a:t>3</a:t>
            </a:fld>
            <a:endParaRPr lang="en-GB" dirty="0"/>
          </a:p>
        </p:txBody>
      </p:sp>
    </p:spTree>
    <p:extLst>
      <p:ext uri="{BB962C8B-B14F-4D97-AF65-F5344CB8AC3E}">
        <p14:creationId xmlns:p14="http://schemas.microsoft.com/office/powerpoint/2010/main" val="191488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First, we will look at education and training. A solution to social engineering would be to incorporate game tools or simulations to engage users, understand security practices and provide human behaviour patterns. However, this is challenged by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Compt</a:t>
            </a:r>
            <a:r>
              <a:rPr lang="en-GB" sz="1800" dirty="0">
                <a:effectLst/>
                <a:latin typeface="Arial" panose="020B0604020202020204" pitchFamily="34" charset="0"/>
                <a:ea typeface="Calibri" panose="020F0502020204030204" pitchFamily="34" charset="0"/>
                <a:cs typeface="Times New Roman" panose="02020603050405020304" pitchFamily="18" charset="0"/>
              </a:rPr>
              <a:t> et al. (2015) that they are limited to informal contexts because they do not offer a skills-based approach and do not give any information about how humans are influenced in their behaviour patterns. There is a place for simulations or game tools as one of the critical problems of users is non-compliance. Therefore, if there is a targeted approach, compliance could increase by using these methods. (Alotaibi et al. 2016). </a:t>
            </a:r>
          </a:p>
          <a:p>
            <a:pPr>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To mitigate against the insider threat,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Nebeker</a:t>
            </a:r>
            <a:r>
              <a:rPr lang="en-GB" sz="1800" dirty="0">
                <a:effectLst/>
                <a:latin typeface="Arial" panose="020B0604020202020204" pitchFamily="34" charset="0"/>
                <a:ea typeface="Calibri" panose="020F0502020204030204" pitchFamily="34" charset="0"/>
                <a:cs typeface="Times New Roman" panose="02020603050405020304" pitchFamily="18" charset="0"/>
              </a:rPr>
              <a:t> et al. (2019) suggested the use of artificial intelligence to take the responsibility away from humans to manage healthcare so that the insider threat is minimised and reduced opportunity. However, this is an emerging technology, and more vetting is needed in this area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Nebecker</a:t>
            </a:r>
            <a:r>
              <a:rPr lang="en-GB" sz="1800" dirty="0">
                <a:effectLst/>
                <a:latin typeface="Arial" panose="020B0604020202020204" pitchFamily="34" charset="0"/>
                <a:ea typeface="Calibri" panose="020F0502020204030204" pitchFamily="34" charset="0"/>
                <a:cs typeface="Times New Roman" panose="02020603050405020304" pitchFamily="18" charset="0"/>
              </a:rPr>
              <a:t> et al., 2019), and we will discuss these ethics later in the presentation.</a:t>
            </a:r>
          </a:p>
          <a:p>
            <a:pPr>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Education and training can also support human error problems. McIlwraith (2021) also endorses that adequate training skill levels will improve users and help them make better-informed decisions on their behaviour. Emerging technologies such as blockchain could be used to identify and flag errors made by humans, which would help with efficiency (Tahir et al., 2020).</a:t>
            </a:r>
          </a:p>
          <a:p>
            <a:pPr>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Mayne (2018) suggests using the COM-B model which focuses on capability, opportunity and motivation to define the user's behaviour. This can highlight the problem of human behaviour such as skills training, access level or trust?</a:t>
            </a:r>
          </a:p>
          <a:p>
            <a:pPr>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We could also consider the B=MAT model from (Fogg 2009) to increase the likelihood of a behaviour to identify triggers for a particular behaviour pattern. </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However the ENISA report (ENISA 2018) suggests that training is not essential, and actually, the workplace environment is more significant to instil a security culture. Also, behaviours are challenging to change and must be changed over a long time (Zhang-Kennedy et al., 2014). This shows that the organisational culture is crucial in mitigating human error.</a:t>
            </a:r>
          </a:p>
        </p:txBody>
      </p:sp>
      <p:sp>
        <p:nvSpPr>
          <p:cNvPr id="4" name="Slide Number Placeholder 3"/>
          <p:cNvSpPr>
            <a:spLocks noGrp="1"/>
          </p:cNvSpPr>
          <p:nvPr>
            <p:ph type="sldNum" sz="quarter" idx="5"/>
          </p:nvPr>
        </p:nvSpPr>
        <p:spPr/>
        <p:txBody>
          <a:bodyPr/>
          <a:lstStyle/>
          <a:p>
            <a:fld id="{3EA1DFA0-EE75-4B7E-B92F-91B2B00AD609}" type="slidenum">
              <a:rPr lang="en-GB" smtClean="0"/>
              <a:t>4</a:t>
            </a:fld>
            <a:endParaRPr lang="en-GB" dirty="0"/>
          </a:p>
        </p:txBody>
      </p:sp>
    </p:spTree>
    <p:extLst>
      <p:ext uri="{BB962C8B-B14F-4D97-AF65-F5344CB8AC3E}">
        <p14:creationId xmlns:p14="http://schemas.microsoft.com/office/powerpoint/2010/main" val="3820201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Organisational culture and the workplace environment can become everyone's responsibility. If the medical centre's management evaluates the security culture initially, they can assess if they have organisational readiness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Georgiadou</a:t>
            </a:r>
            <a:r>
              <a:rPr lang="en-GB" sz="1800" dirty="0">
                <a:effectLst/>
                <a:latin typeface="Arial" panose="020B0604020202020204" pitchFamily="34" charset="0"/>
                <a:ea typeface="Calibri" panose="020F0502020204030204" pitchFamily="34" charset="0"/>
                <a:cs typeface="Times New Roman" panose="02020603050405020304" pitchFamily="18" charset="0"/>
              </a:rPr>
              <a:t> et al. 2020). This will lay the foundation of a security policy to work with and to see if it is customisable for the company to adapt and change. McIlwraith (2021) would suggest that a bottom-up approach to security policy could be helpful as it would be more inclusive to all users. Other approaches, such as Becker et al. (2017), would consider a hybrid approach allowing users to become security champions where they would be acknowledged and rewarded for their outstanding security practice behaviour. To have an authentic organisational culture, the medical centre should have transparency throughout the domains so that errors or breaches can be easily identified and managed respectfully.</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This solution can be challenged by suggesting that a top-down management approach could be more effective (Neumann et al., 2021). A top-down management approach could be helpful, such as having a chief information security officer with information and communication directed one way. This can have its pitfalls as communication and collaboration become blurred, and the working relationship between all users in the organisation can be hampered by mistrust. Another challenge is that rewards or punishments are sometimes given as incentives to create a better workplace environment. Guhr et al. (2019) suggest that these are only effective when there's a suitable leadership style, such as a transactional one. Transactional leadership motivates users to fulfil their self-interests and users need to be empowered as part of the original security policy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tobe</a:t>
            </a:r>
            <a:r>
              <a:rPr lang="en-GB" sz="1800" dirty="0">
                <a:effectLst/>
                <a:latin typeface="Arial" panose="020B0604020202020204" pitchFamily="34" charset="0"/>
                <a:ea typeface="Calibri" panose="020F0502020204030204" pitchFamily="34" charset="0"/>
                <a:cs typeface="Times New Roman" panose="02020603050405020304" pitchFamily="18" charset="0"/>
              </a:rPr>
              <a:t> intrinsically motivated</a:t>
            </a:r>
            <a:endParaRPr lang="en-GB" dirty="0"/>
          </a:p>
        </p:txBody>
      </p:sp>
      <p:sp>
        <p:nvSpPr>
          <p:cNvPr id="4" name="Slide Number Placeholder 3"/>
          <p:cNvSpPr>
            <a:spLocks noGrp="1"/>
          </p:cNvSpPr>
          <p:nvPr>
            <p:ph type="sldNum" sz="quarter" idx="5"/>
          </p:nvPr>
        </p:nvSpPr>
        <p:spPr/>
        <p:txBody>
          <a:bodyPr/>
          <a:lstStyle/>
          <a:p>
            <a:fld id="{3EA1DFA0-EE75-4B7E-B92F-91B2B00AD609}" type="slidenum">
              <a:rPr lang="en-GB" smtClean="0"/>
              <a:t>5</a:t>
            </a:fld>
            <a:endParaRPr lang="en-GB" dirty="0"/>
          </a:p>
        </p:txBody>
      </p:sp>
    </p:spTree>
    <p:extLst>
      <p:ext uri="{BB962C8B-B14F-4D97-AF65-F5344CB8AC3E}">
        <p14:creationId xmlns:p14="http://schemas.microsoft.com/office/powerpoint/2010/main" val="350304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Figure 1 is a framework designed by ENISA which proposes an ongoing circular process to identify why vulnerabilities may happen and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reviewinh</a:t>
            </a:r>
            <a:r>
              <a:rPr lang="en-GB" sz="1800" dirty="0">
                <a:effectLst/>
                <a:latin typeface="Arial" panose="020B0604020202020204" pitchFamily="34" charset="0"/>
                <a:ea typeface="Calibri" panose="020F0502020204030204" pitchFamily="34" charset="0"/>
                <a:cs typeface="Times New Roman" panose="02020603050405020304" pitchFamily="18" charset="0"/>
              </a:rPr>
              <a:t> past experiences that could mitigate potential human factor problems in the future. </a:t>
            </a:r>
          </a:p>
          <a:p>
            <a:pPr>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This five-step process is helpful because it can be fully customised to the medical centre deciding a methodology for collecting data. Many organisations use self-reporting surveys, which may seem useful, yet users tend to leave out some crucial data that may implicate the user.</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There has always been a tendency to use education and training to solve human factor problems. However, if we consider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Schlienger's</a:t>
            </a:r>
            <a:r>
              <a:rPr lang="en-GB" sz="1800" dirty="0">
                <a:effectLst/>
                <a:latin typeface="Arial" panose="020B0604020202020204" pitchFamily="34" charset="0"/>
                <a:ea typeface="Calibri" panose="020F0502020204030204" pitchFamily="34" charset="0"/>
                <a:cs typeface="Times New Roman" panose="02020603050405020304" pitchFamily="18" charset="0"/>
              </a:rPr>
              <a:t> (2006) model of organisational behaviour, the dated study can also support and influence the work environment of the users. The model is helpful because the model identifies domains showing that all users have a responsibility. Users can develop their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awarenes</a:t>
            </a:r>
            <a:r>
              <a:rPr lang="en-GB" sz="1800" dirty="0">
                <a:effectLst/>
                <a:latin typeface="Arial" panose="020B0604020202020204" pitchFamily="34" charset="0"/>
                <a:ea typeface="Calibri" panose="020F0502020204030204" pitchFamily="34" charset="0"/>
                <a:cs typeface="Times New Roman" panose="02020603050405020304" pitchFamily="18" charset="0"/>
              </a:rPr>
              <a:t> to make informed decisions on how they should behave. Rather than learn practises or be forced to have the training, some users might find it cognitively tricky to implement ideas and model will have a efficient practical outcome in real working scenarios. The framework is reflective so that all stakeholders can be involved in the continual process.</a:t>
            </a:r>
            <a:endParaRPr lang="en-GB" dirty="0"/>
          </a:p>
        </p:txBody>
      </p:sp>
      <p:sp>
        <p:nvSpPr>
          <p:cNvPr id="4" name="Slide Number Placeholder 3"/>
          <p:cNvSpPr>
            <a:spLocks noGrp="1"/>
          </p:cNvSpPr>
          <p:nvPr>
            <p:ph type="sldNum" sz="quarter" idx="5"/>
          </p:nvPr>
        </p:nvSpPr>
        <p:spPr/>
        <p:txBody>
          <a:bodyPr/>
          <a:lstStyle/>
          <a:p>
            <a:fld id="{3EA1DFA0-EE75-4B7E-B92F-91B2B00AD609}" type="slidenum">
              <a:rPr lang="en-GB" smtClean="0"/>
              <a:t>6</a:t>
            </a:fld>
            <a:endParaRPr lang="en-GB" dirty="0"/>
          </a:p>
        </p:txBody>
      </p:sp>
    </p:spTree>
    <p:extLst>
      <p:ext uri="{BB962C8B-B14F-4D97-AF65-F5344CB8AC3E}">
        <p14:creationId xmlns:p14="http://schemas.microsoft.com/office/powerpoint/2010/main" val="2124226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It would be essential to involve all stakeholders alongside the system's developers in the design process to give valuable input to their needs of the ASMIS system. Rosenzweig (2015) provides an insight into using agile frameworks and road maps. </a:t>
            </a:r>
          </a:p>
          <a:p>
            <a:pPr>
              <a:lnSpc>
                <a:spcPct val="200000"/>
              </a:lnSpc>
            </a:pPr>
            <a:r>
              <a:rPr lang="en-GB" sz="1800" dirty="0">
                <a:effectLst/>
                <a:latin typeface="Arial" panose="020B0604020202020204" pitchFamily="34" charset="0"/>
                <a:ea typeface="Calibri" panose="020F0502020204030204" pitchFamily="34" charset="0"/>
                <a:cs typeface="Times New Roman" panose="02020603050405020304" pitchFamily="18" charset="0"/>
              </a:rPr>
              <a:t>The developers require resources available and the knowledge of expertise to be able to design the system securely and experience in security incidents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Assal</a:t>
            </a:r>
            <a:r>
              <a:rPr lang="en-GB" sz="1800" dirty="0">
                <a:effectLst/>
                <a:latin typeface="Arial" panose="020B0604020202020204" pitchFamily="34" charset="0"/>
                <a:ea typeface="Calibri" panose="020F0502020204030204" pitchFamily="34" charset="0"/>
                <a:cs typeface="Times New Roman" panose="02020603050405020304" pitchFamily="18" charset="0"/>
              </a:rPr>
              <a:t> and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Chaisson</a:t>
            </a:r>
            <a:r>
              <a:rPr lang="en-GB" sz="1800" dirty="0">
                <a:effectLst/>
                <a:latin typeface="Arial" panose="020B0604020202020204" pitchFamily="34" charset="0"/>
                <a:ea typeface="Calibri" panose="020F0502020204030204" pitchFamily="34" charset="0"/>
                <a:cs typeface="Times New Roman" panose="02020603050405020304" pitchFamily="18" charset="0"/>
              </a:rPr>
              <a:t>, 2018). There is also limited research on usability and user experience at present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Bitkina</a:t>
            </a:r>
            <a:r>
              <a:rPr lang="en-GB" sz="1800" dirty="0">
                <a:effectLst/>
                <a:latin typeface="Arial" panose="020B0604020202020204" pitchFamily="34" charset="0"/>
                <a:ea typeface="Calibri" panose="020F0502020204030204" pitchFamily="34" charset="0"/>
                <a:cs typeface="Times New Roman" panose="02020603050405020304" pitchFamily="18" charset="0"/>
              </a:rPr>
              <a:t> et al. 2020), which suggests that as time goes on, more advances will be made in this area. The National Cyber Security Centre (2018) indicated that any developing system should be secure by default which does not make it necessarily user-friendly. Therefore, balancing the system's functionality, security and usability are challenging.</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The developer team could consider focus groups to understand the stakeholders' use cases and consider peer reviews and testing the usability are helpful. Features such as the use of facial recognition in biometrics for patients entering the medical centre to process verification efficiently. To gauge a successful user experience, we must also consider the social and ethical implications.</a:t>
            </a:r>
          </a:p>
          <a:p>
            <a:endParaRPr lang="en-GB" dirty="0"/>
          </a:p>
        </p:txBody>
      </p:sp>
      <p:sp>
        <p:nvSpPr>
          <p:cNvPr id="4" name="Slide Number Placeholder 3"/>
          <p:cNvSpPr>
            <a:spLocks noGrp="1"/>
          </p:cNvSpPr>
          <p:nvPr>
            <p:ph type="sldNum" sz="quarter" idx="5"/>
          </p:nvPr>
        </p:nvSpPr>
        <p:spPr/>
        <p:txBody>
          <a:bodyPr/>
          <a:lstStyle/>
          <a:p>
            <a:fld id="{3EA1DFA0-EE75-4B7E-B92F-91B2B00AD609}" type="slidenum">
              <a:rPr lang="en-GB" smtClean="0"/>
              <a:t>7</a:t>
            </a:fld>
            <a:endParaRPr lang="en-GB" dirty="0"/>
          </a:p>
        </p:txBody>
      </p:sp>
    </p:spTree>
    <p:extLst>
      <p:ext uri="{BB962C8B-B14F-4D97-AF65-F5344CB8AC3E}">
        <p14:creationId xmlns:p14="http://schemas.microsoft.com/office/powerpoint/2010/main" val="1463532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Key points can be raised in developing and applying usable security. In some cases, developers do not always have enough formal ethics education in their training, and patients tend to over-rely on technology rather than see their healthcare practitioner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Nebeker</a:t>
            </a:r>
            <a:r>
              <a:rPr lang="en-GB" sz="1800" dirty="0">
                <a:effectLst/>
                <a:latin typeface="Arial" panose="020B0604020202020204" pitchFamily="34" charset="0"/>
                <a:ea typeface="Calibri" panose="020F0502020204030204" pitchFamily="34" charset="0"/>
                <a:cs typeface="Times New Roman" panose="02020603050405020304" pitchFamily="18" charset="0"/>
              </a:rPr>
              <a:t> et al., 2019). However, solutions are progressing, such as developers considering more accessible applications for patients with disabilities and designing keystroke features to support Parkinson's patients. The Menlo report (Bailey et al. 2012) suggested that users are needed for testing. But in doing so, certain rules need to be followed—respect for the participants involved and beneficence so that people are not harmed or come at a risk. There should be justice, so each participant deserves equal consideration on how to be treated whilst respecting the law and the public interest. There should be transparent methods and be accountable for any actions taken. Subjects for testing can also benefit from the GDPR Regulations to support any privacy concerns and the right to be forgotten from any future marketing or use of the testing data submitted.</a:t>
            </a:r>
          </a:p>
          <a:p>
            <a:endParaRPr lang="en-GB" dirty="0"/>
          </a:p>
        </p:txBody>
      </p:sp>
      <p:sp>
        <p:nvSpPr>
          <p:cNvPr id="4" name="Slide Number Placeholder 3"/>
          <p:cNvSpPr>
            <a:spLocks noGrp="1"/>
          </p:cNvSpPr>
          <p:nvPr>
            <p:ph type="sldNum" sz="quarter" idx="5"/>
          </p:nvPr>
        </p:nvSpPr>
        <p:spPr/>
        <p:txBody>
          <a:bodyPr/>
          <a:lstStyle/>
          <a:p>
            <a:fld id="{3EA1DFA0-EE75-4B7E-B92F-91B2B00AD609}" type="slidenum">
              <a:rPr lang="en-GB" smtClean="0"/>
              <a:t>8</a:t>
            </a:fld>
            <a:endParaRPr lang="en-GB" dirty="0"/>
          </a:p>
        </p:txBody>
      </p:sp>
    </p:spTree>
    <p:extLst>
      <p:ext uri="{BB962C8B-B14F-4D97-AF65-F5344CB8AC3E}">
        <p14:creationId xmlns:p14="http://schemas.microsoft.com/office/powerpoint/2010/main" val="151555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rial" panose="020B0604020202020204" pitchFamily="34" charset="0"/>
                <a:ea typeface="Calibri" panose="020F0502020204030204" pitchFamily="34" charset="0"/>
                <a:cs typeface="Times New Roman" panose="02020603050405020304" pitchFamily="18" charset="0"/>
              </a:rPr>
              <a:t>To conclude, there is no simple strategic solution to solve all the human factor problems. However, the most effective solution would be to improve the organisational culture and workplace environment. However, this would need to be in conjunction with other solutions. A security culture would need to be an objective for all users that transpires support for colleagues. Developers need resources, education and continual professional development. Adding support should also consider security by design with a positive user experience for all stakeholders. It would be valuable for all stakeholders can be part of the security policy design for empowerment and valued input to the overall holistic vision. </a:t>
            </a:r>
            <a:endParaRPr lang="en-US" dirty="0"/>
          </a:p>
          <a:p>
            <a:endParaRPr lang="en-US" dirty="0"/>
          </a:p>
          <a:p>
            <a:endParaRPr lang="en-US" dirty="0"/>
          </a:p>
          <a:p>
            <a:r>
              <a:rPr lang="en-US" dirty="0"/>
              <a:t>Image credits:</a:t>
            </a:r>
          </a:p>
          <a:p>
            <a:endParaRPr lang="en-US" dirty="0"/>
          </a:p>
          <a:p>
            <a:r>
              <a:rPr lang="en-US" dirty="0"/>
              <a:t>Portrait Of A Group Of Colleagues In Business Attire Smiling At Work by Flamingo Images from NounProject.com</a:t>
            </a:r>
          </a:p>
          <a:p>
            <a:endParaRPr lang="en-US" dirty="0"/>
          </a:p>
          <a:p>
            <a:r>
              <a:rPr lang="en-US" dirty="0"/>
              <a:t>Group Of Serious Colleagues Discussing Documents At Work by Flamingo Images from NounProject.com</a:t>
            </a:r>
          </a:p>
          <a:p>
            <a:endParaRPr lang="en-US" dirty="0"/>
          </a:p>
          <a:p>
            <a:r>
              <a:rPr lang="en-US" dirty="0"/>
              <a:t>Thermal Body Scanning Of Passengers Before Boarding Their Plane At The Airport by Jacob Lund Photography from NounProject.com</a:t>
            </a:r>
            <a:endParaRPr lang="en-GB" dirty="0"/>
          </a:p>
        </p:txBody>
      </p:sp>
      <p:sp>
        <p:nvSpPr>
          <p:cNvPr id="4" name="Slide Number Placeholder 3"/>
          <p:cNvSpPr>
            <a:spLocks noGrp="1"/>
          </p:cNvSpPr>
          <p:nvPr>
            <p:ph type="sldNum" sz="quarter" idx="5"/>
          </p:nvPr>
        </p:nvSpPr>
        <p:spPr/>
        <p:txBody>
          <a:bodyPr/>
          <a:lstStyle/>
          <a:p>
            <a:fld id="{3EA1DFA0-EE75-4B7E-B92F-91B2B00AD609}" type="slidenum">
              <a:rPr lang="en-GB" smtClean="0"/>
              <a:t>9</a:t>
            </a:fld>
            <a:endParaRPr lang="en-GB" dirty="0"/>
          </a:p>
        </p:txBody>
      </p:sp>
    </p:spTree>
    <p:extLst>
      <p:ext uri="{BB962C8B-B14F-4D97-AF65-F5344CB8AC3E}">
        <p14:creationId xmlns:p14="http://schemas.microsoft.com/office/powerpoint/2010/main" val="3840329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DD1B-F976-4A01-A7EC-27CC30F7DF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589DE6D-4F7C-4879-9DB1-F602EF8DEA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053C536-C1A0-4011-A33B-42320A2BAF80}"/>
              </a:ext>
            </a:extLst>
          </p:cNvPr>
          <p:cNvSpPr>
            <a:spLocks noGrp="1"/>
          </p:cNvSpPr>
          <p:nvPr>
            <p:ph type="dt" sz="half" idx="10"/>
          </p:nvPr>
        </p:nvSpPr>
        <p:spPr/>
        <p:txBody>
          <a:bodyPr/>
          <a:lstStyle/>
          <a:p>
            <a:r>
              <a:rPr lang="en-GB" dirty="0"/>
              <a:t>25/07/2022</a:t>
            </a:r>
          </a:p>
        </p:txBody>
      </p:sp>
      <p:sp>
        <p:nvSpPr>
          <p:cNvPr id="5" name="Footer Placeholder 4">
            <a:extLst>
              <a:ext uri="{FF2B5EF4-FFF2-40B4-BE49-F238E27FC236}">
                <a16:creationId xmlns:a16="http://schemas.microsoft.com/office/drawing/2014/main" id="{C6A6DF58-A044-47BB-A47E-0DE2EEA2307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8A879A0-4197-4FCB-8694-3C06F963C0BC}"/>
              </a:ext>
            </a:extLst>
          </p:cNvPr>
          <p:cNvSpPr>
            <a:spLocks noGrp="1"/>
          </p:cNvSpPr>
          <p:nvPr>
            <p:ph type="sldNum" sz="quarter" idx="12"/>
          </p:nvPr>
        </p:nvSpPr>
        <p:spPr/>
        <p:txBody>
          <a:bodyPr/>
          <a:lstStyle/>
          <a:p>
            <a:fld id="{7FB0B216-B4A6-4B62-B016-15ACC542D0D1}" type="slidenum">
              <a:rPr lang="en-GB" smtClean="0"/>
              <a:t>‹#›</a:t>
            </a:fld>
            <a:endParaRPr lang="en-GB" dirty="0"/>
          </a:p>
        </p:txBody>
      </p:sp>
    </p:spTree>
    <p:extLst>
      <p:ext uri="{BB962C8B-B14F-4D97-AF65-F5344CB8AC3E}">
        <p14:creationId xmlns:p14="http://schemas.microsoft.com/office/powerpoint/2010/main" val="4206919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4F29-9DFC-4FC9-8D4C-D6626A7750B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3962D1C-6AB8-492C-BFAC-DB1F03B29C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3DB8A3-99F9-4C02-8169-DF16499D60AA}"/>
              </a:ext>
            </a:extLst>
          </p:cNvPr>
          <p:cNvSpPr>
            <a:spLocks noGrp="1"/>
          </p:cNvSpPr>
          <p:nvPr>
            <p:ph type="dt" sz="half" idx="10"/>
          </p:nvPr>
        </p:nvSpPr>
        <p:spPr/>
        <p:txBody>
          <a:bodyPr/>
          <a:lstStyle/>
          <a:p>
            <a:r>
              <a:rPr lang="en-GB" dirty="0"/>
              <a:t>25/07/2022</a:t>
            </a:r>
          </a:p>
        </p:txBody>
      </p:sp>
      <p:sp>
        <p:nvSpPr>
          <p:cNvPr id="5" name="Footer Placeholder 4">
            <a:extLst>
              <a:ext uri="{FF2B5EF4-FFF2-40B4-BE49-F238E27FC236}">
                <a16:creationId xmlns:a16="http://schemas.microsoft.com/office/drawing/2014/main" id="{491328B4-33A3-4198-A757-A524FB09C8D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DDDB82F-90FE-4E39-88D5-0D85C727953C}"/>
              </a:ext>
            </a:extLst>
          </p:cNvPr>
          <p:cNvSpPr>
            <a:spLocks noGrp="1"/>
          </p:cNvSpPr>
          <p:nvPr>
            <p:ph type="sldNum" sz="quarter" idx="12"/>
          </p:nvPr>
        </p:nvSpPr>
        <p:spPr/>
        <p:txBody>
          <a:bodyPr/>
          <a:lstStyle/>
          <a:p>
            <a:fld id="{7FB0B216-B4A6-4B62-B016-15ACC542D0D1}" type="slidenum">
              <a:rPr lang="en-GB" smtClean="0"/>
              <a:t>‹#›</a:t>
            </a:fld>
            <a:endParaRPr lang="en-GB" dirty="0"/>
          </a:p>
        </p:txBody>
      </p:sp>
    </p:spTree>
    <p:extLst>
      <p:ext uri="{BB962C8B-B14F-4D97-AF65-F5344CB8AC3E}">
        <p14:creationId xmlns:p14="http://schemas.microsoft.com/office/powerpoint/2010/main" val="453434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9C9A4F-2817-4363-91A4-FF262DA910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34F9CB9-C41A-4452-9498-A35449D803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15FF3B-ABBF-420E-8F4E-2780133DCB55}"/>
              </a:ext>
            </a:extLst>
          </p:cNvPr>
          <p:cNvSpPr>
            <a:spLocks noGrp="1"/>
          </p:cNvSpPr>
          <p:nvPr>
            <p:ph type="dt" sz="half" idx="10"/>
          </p:nvPr>
        </p:nvSpPr>
        <p:spPr/>
        <p:txBody>
          <a:bodyPr/>
          <a:lstStyle/>
          <a:p>
            <a:r>
              <a:rPr lang="en-GB" dirty="0"/>
              <a:t>25/07/2022</a:t>
            </a:r>
          </a:p>
        </p:txBody>
      </p:sp>
      <p:sp>
        <p:nvSpPr>
          <p:cNvPr id="5" name="Footer Placeholder 4">
            <a:extLst>
              <a:ext uri="{FF2B5EF4-FFF2-40B4-BE49-F238E27FC236}">
                <a16:creationId xmlns:a16="http://schemas.microsoft.com/office/drawing/2014/main" id="{8E854F81-3F2B-4030-AE17-DF22C4FDAFC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D353C0C-5BFF-43CF-B9C8-121E7F74220C}"/>
              </a:ext>
            </a:extLst>
          </p:cNvPr>
          <p:cNvSpPr>
            <a:spLocks noGrp="1"/>
          </p:cNvSpPr>
          <p:nvPr>
            <p:ph type="sldNum" sz="quarter" idx="12"/>
          </p:nvPr>
        </p:nvSpPr>
        <p:spPr/>
        <p:txBody>
          <a:bodyPr/>
          <a:lstStyle/>
          <a:p>
            <a:fld id="{7FB0B216-B4A6-4B62-B016-15ACC542D0D1}" type="slidenum">
              <a:rPr lang="en-GB" smtClean="0"/>
              <a:t>‹#›</a:t>
            </a:fld>
            <a:endParaRPr lang="en-GB" dirty="0"/>
          </a:p>
        </p:txBody>
      </p:sp>
    </p:spTree>
    <p:extLst>
      <p:ext uri="{BB962C8B-B14F-4D97-AF65-F5344CB8AC3E}">
        <p14:creationId xmlns:p14="http://schemas.microsoft.com/office/powerpoint/2010/main" val="665737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1E9E-C5D1-4D5F-8F89-7BC0143D8E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4C31AE5-6D7B-4B6A-A8C4-E8ECC2A6A0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09F6FE-25EA-4C9F-A293-B272F5CE1A69}"/>
              </a:ext>
            </a:extLst>
          </p:cNvPr>
          <p:cNvSpPr>
            <a:spLocks noGrp="1"/>
          </p:cNvSpPr>
          <p:nvPr>
            <p:ph type="dt" sz="half" idx="10"/>
          </p:nvPr>
        </p:nvSpPr>
        <p:spPr/>
        <p:txBody>
          <a:bodyPr/>
          <a:lstStyle/>
          <a:p>
            <a:r>
              <a:rPr lang="en-GB" dirty="0"/>
              <a:t>25/07/2022</a:t>
            </a:r>
          </a:p>
        </p:txBody>
      </p:sp>
      <p:sp>
        <p:nvSpPr>
          <p:cNvPr id="5" name="Footer Placeholder 4">
            <a:extLst>
              <a:ext uri="{FF2B5EF4-FFF2-40B4-BE49-F238E27FC236}">
                <a16:creationId xmlns:a16="http://schemas.microsoft.com/office/drawing/2014/main" id="{089DD13F-819D-47C1-9728-B1ECFA34BFB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235D9A4-7CF9-4B77-87D1-E34FBE605E08}"/>
              </a:ext>
            </a:extLst>
          </p:cNvPr>
          <p:cNvSpPr>
            <a:spLocks noGrp="1"/>
          </p:cNvSpPr>
          <p:nvPr>
            <p:ph type="sldNum" sz="quarter" idx="12"/>
          </p:nvPr>
        </p:nvSpPr>
        <p:spPr/>
        <p:txBody>
          <a:bodyPr/>
          <a:lstStyle/>
          <a:p>
            <a:fld id="{7FB0B216-B4A6-4B62-B016-15ACC542D0D1}" type="slidenum">
              <a:rPr lang="en-GB" smtClean="0"/>
              <a:t>‹#›</a:t>
            </a:fld>
            <a:endParaRPr lang="en-GB" dirty="0"/>
          </a:p>
        </p:txBody>
      </p:sp>
    </p:spTree>
    <p:extLst>
      <p:ext uri="{BB962C8B-B14F-4D97-AF65-F5344CB8AC3E}">
        <p14:creationId xmlns:p14="http://schemas.microsoft.com/office/powerpoint/2010/main" val="561469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CF90-1E75-48D2-88D7-701AA6DD09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3C497D2-1299-4560-8A89-52886F7FDB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18C1DF-6E22-4432-82CD-07326564D84A}"/>
              </a:ext>
            </a:extLst>
          </p:cNvPr>
          <p:cNvSpPr>
            <a:spLocks noGrp="1"/>
          </p:cNvSpPr>
          <p:nvPr>
            <p:ph type="dt" sz="half" idx="10"/>
          </p:nvPr>
        </p:nvSpPr>
        <p:spPr/>
        <p:txBody>
          <a:bodyPr/>
          <a:lstStyle/>
          <a:p>
            <a:r>
              <a:rPr lang="en-GB" dirty="0"/>
              <a:t>25/07/2022</a:t>
            </a:r>
          </a:p>
        </p:txBody>
      </p:sp>
      <p:sp>
        <p:nvSpPr>
          <p:cNvPr id="5" name="Footer Placeholder 4">
            <a:extLst>
              <a:ext uri="{FF2B5EF4-FFF2-40B4-BE49-F238E27FC236}">
                <a16:creationId xmlns:a16="http://schemas.microsoft.com/office/drawing/2014/main" id="{0C543FDA-7C8B-48B6-A7B1-BF51EAD5662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7FE09DE-E551-4383-8051-8410D053CFBC}"/>
              </a:ext>
            </a:extLst>
          </p:cNvPr>
          <p:cNvSpPr>
            <a:spLocks noGrp="1"/>
          </p:cNvSpPr>
          <p:nvPr>
            <p:ph type="sldNum" sz="quarter" idx="12"/>
          </p:nvPr>
        </p:nvSpPr>
        <p:spPr/>
        <p:txBody>
          <a:bodyPr/>
          <a:lstStyle/>
          <a:p>
            <a:fld id="{7FB0B216-B4A6-4B62-B016-15ACC542D0D1}" type="slidenum">
              <a:rPr lang="en-GB" smtClean="0"/>
              <a:t>‹#›</a:t>
            </a:fld>
            <a:endParaRPr lang="en-GB" dirty="0"/>
          </a:p>
        </p:txBody>
      </p:sp>
    </p:spTree>
    <p:extLst>
      <p:ext uri="{BB962C8B-B14F-4D97-AF65-F5344CB8AC3E}">
        <p14:creationId xmlns:p14="http://schemas.microsoft.com/office/powerpoint/2010/main" val="1897607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9BA2-FDB4-4AEA-9864-6AD8CA8062E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5701332-2092-4ECE-85FF-7F2337C9BE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B6E6C93-24A6-4E96-9570-D723CD345F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3E2CB31-A537-4F83-8244-0F085E9D1DC5}"/>
              </a:ext>
            </a:extLst>
          </p:cNvPr>
          <p:cNvSpPr>
            <a:spLocks noGrp="1"/>
          </p:cNvSpPr>
          <p:nvPr>
            <p:ph type="dt" sz="half" idx="10"/>
          </p:nvPr>
        </p:nvSpPr>
        <p:spPr/>
        <p:txBody>
          <a:bodyPr/>
          <a:lstStyle/>
          <a:p>
            <a:r>
              <a:rPr lang="en-GB" dirty="0"/>
              <a:t>25/07/2022</a:t>
            </a:r>
          </a:p>
        </p:txBody>
      </p:sp>
      <p:sp>
        <p:nvSpPr>
          <p:cNvPr id="6" name="Footer Placeholder 5">
            <a:extLst>
              <a:ext uri="{FF2B5EF4-FFF2-40B4-BE49-F238E27FC236}">
                <a16:creationId xmlns:a16="http://schemas.microsoft.com/office/drawing/2014/main" id="{2F4D01FD-4F33-415D-AC49-A166AE6E3A7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3183789-75AF-49FD-9E0D-583A8C9685AB}"/>
              </a:ext>
            </a:extLst>
          </p:cNvPr>
          <p:cNvSpPr>
            <a:spLocks noGrp="1"/>
          </p:cNvSpPr>
          <p:nvPr>
            <p:ph type="sldNum" sz="quarter" idx="12"/>
          </p:nvPr>
        </p:nvSpPr>
        <p:spPr/>
        <p:txBody>
          <a:bodyPr/>
          <a:lstStyle/>
          <a:p>
            <a:fld id="{7FB0B216-B4A6-4B62-B016-15ACC542D0D1}" type="slidenum">
              <a:rPr lang="en-GB" smtClean="0"/>
              <a:t>‹#›</a:t>
            </a:fld>
            <a:endParaRPr lang="en-GB" dirty="0"/>
          </a:p>
        </p:txBody>
      </p:sp>
    </p:spTree>
    <p:extLst>
      <p:ext uri="{BB962C8B-B14F-4D97-AF65-F5344CB8AC3E}">
        <p14:creationId xmlns:p14="http://schemas.microsoft.com/office/powerpoint/2010/main" val="3622263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B1FF-3BF8-41EE-94BC-778EE81CB46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79711B3-6B79-4D95-84F5-FBFE7CDD7B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6BC3FC-7E0C-4ABF-AC2C-88C55C696E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2301125-51B1-440B-8022-6200637FC2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4A81FE-60B8-4D6E-AB7E-49118968AF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3DDF33B-B5D8-4E17-9CED-1D81C6ABD8DB}"/>
              </a:ext>
            </a:extLst>
          </p:cNvPr>
          <p:cNvSpPr>
            <a:spLocks noGrp="1"/>
          </p:cNvSpPr>
          <p:nvPr>
            <p:ph type="dt" sz="half" idx="10"/>
          </p:nvPr>
        </p:nvSpPr>
        <p:spPr/>
        <p:txBody>
          <a:bodyPr/>
          <a:lstStyle/>
          <a:p>
            <a:r>
              <a:rPr lang="en-GB" dirty="0"/>
              <a:t>25/07/2022</a:t>
            </a:r>
          </a:p>
        </p:txBody>
      </p:sp>
      <p:sp>
        <p:nvSpPr>
          <p:cNvPr id="8" name="Footer Placeholder 7">
            <a:extLst>
              <a:ext uri="{FF2B5EF4-FFF2-40B4-BE49-F238E27FC236}">
                <a16:creationId xmlns:a16="http://schemas.microsoft.com/office/drawing/2014/main" id="{E74883A9-9226-487B-81F7-8131082542DD}"/>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AA092E2D-FBBF-49EB-A159-D03CDD873BC4}"/>
              </a:ext>
            </a:extLst>
          </p:cNvPr>
          <p:cNvSpPr>
            <a:spLocks noGrp="1"/>
          </p:cNvSpPr>
          <p:nvPr>
            <p:ph type="sldNum" sz="quarter" idx="12"/>
          </p:nvPr>
        </p:nvSpPr>
        <p:spPr/>
        <p:txBody>
          <a:bodyPr/>
          <a:lstStyle/>
          <a:p>
            <a:fld id="{7FB0B216-B4A6-4B62-B016-15ACC542D0D1}" type="slidenum">
              <a:rPr lang="en-GB" smtClean="0"/>
              <a:t>‹#›</a:t>
            </a:fld>
            <a:endParaRPr lang="en-GB" dirty="0"/>
          </a:p>
        </p:txBody>
      </p:sp>
    </p:spTree>
    <p:extLst>
      <p:ext uri="{BB962C8B-B14F-4D97-AF65-F5344CB8AC3E}">
        <p14:creationId xmlns:p14="http://schemas.microsoft.com/office/powerpoint/2010/main" val="2805139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41AC4-977C-4AF6-8C9B-BB9F5F59FBC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CE1A824-2831-4BAC-A11B-F98766D3994E}"/>
              </a:ext>
            </a:extLst>
          </p:cNvPr>
          <p:cNvSpPr>
            <a:spLocks noGrp="1"/>
          </p:cNvSpPr>
          <p:nvPr>
            <p:ph type="dt" sz="half" idx="10"/>
          </p:nvPr>
        </p:nvSpPr>
        <p:spPr/>
        <p:txBody>
          <a:bodyPr/>
          <a:lstStyle/>
          <a:p>
            <a:r>
              <a:rPr lang="en-GB" dirty="0"/>
              <a:t>25/07/2022</a:t>
            </a:r>
          </a:p>
        </p:txBody>
      </p:sp>
      <p:sp>
        <p:nvSpPr>
          <p:cNvPr id="4" name="Footer Placeholder 3">
            <a:extLst>
              <a:ext uri="{FF2B5EF4-FFF2-40B4-BE49-F238E27FC236}">
                <a16:creationId xmlns:a16="http://schemas.microsoft.com/office/drawing/2014/main" id="{C70E89B2-7075-45FE-8FDC-2E3A22A4B0C0}"/>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47A63D0E-E2B2-41D0-B5F7-9F099A730034}"/>
              </a:ext>
            </a:extLst>
          </p:cNvPr>
          <p:cNvSpPr>
            <a:spLocks noGrp="1"/>
          </p:cNvSpPr>
          <p:nvPr>
            <p:ph type="sldNum" sz="quarter" idx="12"/>
          </p:nvPr>
        </p:nvSpPr>
        <p:spPr/>
        <p:txBody>
          <a:bodyPr/>
          <a:lstStyle/>
          <a:p>
            <a:fld id="{7FB0B216-B4A6-4B62-B016-15ACC542D0D1}" type="slidenum">
              <a:rPr lang="en-GB" smtClean="0"/>
              <a:t>‹#›</a:t>
            </a:fld>
            <a:endParaRPr lang="en-GB" dirty="0"/>
          </a:p>
        </p:txBody>
      </p:sp>
    </p:spTree>
    <p:extLst>
      <p:ext uri="{BB962C8B-B14F-4D97-AF65-F5344CB8AC3E}">
        <p14:creationId xmlns:p14="http://schemas.microsoft.com/office/powerpoint/2010/main" val="1741452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A9A9F5-748E-47F2-9C29-938A58DA0C50}"/>
              </a:ext>
            </a:extLst>
          </p:cNvPr>
          <p:cNvSpPr>
            <a:spLocks noGrp="1"/>
          </p:cNvSpPr>
          <p:nvPr>
            <p:ph type="dt" sz="half" idx="10"/>
          </p:nvPr>
        </p:nvSpPr>
        <p:spPr/>
        <p:txBody>
          <a:bodyPr/>
          <a:lstStyle/>
          <a:p>
            <a:r>
              <a:rPr lang="en-GB" dirty="0"/>
              <a:t>25/07/2022</a:t>
            </a:r>
          </a:p>
        </p:txBody>
      </p:sp>
      <p:sp>
        <p:nvSpPr>
          <p:cNvPr id="3" name="Footer Placeholder 2">
            <a:extLst>
              <a:ext uri="{FF2B5EF4-FFF2-40B4-BE49-F238E27FC236}">
                <a16:creationId xmlns:a16="http://schemas.microsoft.com/office/drawing/2014/main" id="{35D84761-2D60-47A0-B72A-8E750A79BCF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2C92AAF1-BF30-4FEB-99CA-3DA2EAD89A8B}"/>
              </a:ext>
            </a:extLst>
          </p:cNvPr>
          <p:cNvSpPr>
            <a:spLocks noGrp="1"/>
          </p:cNvSpPr>
          <p:nvPr>
            <p:ph type="sldNum" sz="quarter" idx="12"/>
          </p:nvPr>
        </p:nvSpPr>
        <p:spPr/>
        <p:txBody>
          <a:bodyPr/>
          <a:lstStyle/>
          <a:p>
            <a:fld id="{7FB0B216-B4A6-4B62-B016-15ACC542D0D1}" type="slidenum">
              <a:rPr lang="en-GB" smtClean="0"/>
              <a:t>‹#›</a:t>
            </a:fld>
            <a:endParaRPr lang="en-GB" dirty="0"/>
          </a:p>
        </p:txBody>
      </p:sp>
    </p:spTree>
    <p:extLst>
      <p:ext uri="{BB962C8B-B14F-4D97-AF65-F5344CB8AC3E}">
        <p14:creationId xmlns:p14="http://schemas.microsoft.com/office/powerpoint/2010/main" val="697357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B9EF8-A4F3-4449-BCBC-743EED2088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4B6E68B-3DF4-4650-9E3D-CEF4266826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9A0C0FF-8776-433F-A583-517A13613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3C5F8-21C7-4326-BAE1-AD3670F26CA1}"/>
              </a:ext>
            </a:extLst>
          </p:cNvPr>
          <p:cNvSpPr>
            <a:spLocks noGrp="1"/>
          </p:cNvSpPr>
          <p:nvPr>
            <p:ph type="dt" sz="half" idx="10"/>
          </p:nvPr>
        </p:nvSpPr>
        <p:spPr/>
        <p:txBody>
          <a:bodyPr/>
          <a:lstStyle/>
          <a:p>
            <a:r>
              <a:rPr lang="en-GB" dirty="0"/>
              <a:t>25/07/2022</a:t>
            </a:r>
          </a:p>
        </p:txBody>
      </p:sp>
      <p:sp>
        <p:nvSpPr>
          <p:cNvPr id="6" name="Footer Placeholder 5">
            <a:extLst>
              <a:ext uri="{FF2B5EF4-FFF2-40B4-BE49-F238E27FC236}">
                <a16:creationId xmlns:a16="http://schemas.microsoft.com/office/drawing/2014/main" id="{41EA3D79-B8BF-4195-81A0-D1082ED3E22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E0D3053-31B6-49DA-AAC1-1991EFE1F711}"/>
              </a:ext>
            </a:extLst>
          </p:cNvPr>
          <p:cNvSpPr>
            <a:spLocks noGrp="1"/>
          </p:cNvSpPr>
          <p:nvPr>
            <p:ph type="sldNum" sz="quarter" idx="12"/>
          </p:nvPr>
        </p:nvSpPr>
        <p:spPr/>
        <p:txBody>
          <a:bodyPr/>
          <a:lstStyle/>
          <a:p>
            <a:fld id="{7FB0B216-B4A6-4B62-B016-15ACC542D0D1}" type="slidenum">
              <a:rPr lang="en-GB" smtClean="0"/>
              <a:t>‹#›</a:t>
            </a:fld>
            <a:endParaRPr lang="en-GB" dirty="0"/>
          </a:p>
        </p:txBody>
      </p:sp>
    </p:spTree>
    <p:extLst>
      <p:ext uri="{BB962C8B-B14F-4D97-AF65-F5344CB8AC3E}">
        <p14:creationId xmlns:p14="http://schemas.microsoft.com/office/powerpoint/2010/main" val="174827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9819-1643-4673-837B-A39CA9379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4CC494D-1749-479D-9A5C-E9C27F07DF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6F80E6B4-6803-4382-88CD-4D0695B720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A7C268-7CC3-43FD-A261-CE4ACDB6E4FA}"/>
              </a:ext>
            </a:extLst>
          </p:cNvPr>
          <p:cNvSpPr>
            <a:spLocks noGrp="1"/>
          </p:cNvSpPr>
          <p:nvPr>
            <p:ph type="dt" sz="half" idx="10"/>
          </p:nvPr>
        </p:nvSpPr>
        <p:spPr/>
        <p:txBody>
          <a:bodyPr/>
          <a:lstStyle/>
          <a:p>
            <a:r>
              <a:rPr lang="en-GB" dirty="0"/>
              <a:t>25/07/2022</a:t>
            </a:r>
          </a:p>
        </p:txBody>
      </p:sp>
      <p:sp>
        <p:nvSpPr>
          <p:cNvPr id="6" name="Footer Placeholder 5">
            <a:extLst>
              <a:ext uri="{FF2B5EF4-FFF2-40B4-BE49-F238E27FC236}">
                <a16:creationId xmlns:a16="http://schemas.microsoft.com/office/drawing/2014/main" id="{3BCF5584-9D5B-434E-837F-9492991C4880}"/>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94562A0-C79D-4E50-ABAE-A18B7FBB672F}"/>
              </a:ext>
            </a:extLst>
          </p:cNvPr>
          <p:cNvSpPr>
            <a:spLocks noGrp="1"/>
          </p:cNvSpPr>
          <p:nvPr>
            <p:ph type="sldNum" sz="quarter" idx="12"/>
          </p:nvPr>
        </p:nvSpPr>
        <p:spPr/>
        <p:txBody>
          <a:bodyPr/>
          <a:lstStyle/>
          <a:p>
            <a:fld id="{7FB0B216-B4A6-4B62-B016-15ACC542D0D1}" type="slidenum">
              <a:rPr lang="en-GB" smtClean="0"/>
              <a:t>‹#›</a:t>
            </a:fld>
            <a:endParaRPr lang="en-GB" dirty="0"/>
          </a:p>
        </p:txBody>
      </p:sp>
    </p:spTree>
    <p:extLst>
      <p:ext uri="{BB962C8B-B14F-4D97-AF65-F5344CB8AC3E}">
        <p14:creationId xmlns:p14="http://schemas.microsoft.com/office/powerpoint/2010/main" val="4151548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39925F-2A80-495B-9A04-3AA5F056D2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D79B080-CA9F-4AD2-B2ED-85938D93C6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4E4545-6A50-45B6-807E-6960F41196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t>25/07/2022</a:t>
            </a:r>
          </a:p>
        </p:txBody>
      </p:sp>
      <p:sp>
        <p:nvSpPr>
          <p:cNvPr id="5" name="Footer Placeholder 4">
            <a:extLst>
              <a:ext uri="{FF2B5EF4-FFF2-40B4-BE49-F238E27FC236}">
                <a16:creationId xmlns:a16="http://schemas.microsoft.com/office/drawing/2014/main" id="{701BF185-974E-49CB-BE3F-760D810A9E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330D3FF8-A87D-49F1-BAE7-78A75E7007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0B216-B4A6-4B62-B016-15ACC542D0D1}" type="slidenum">
              <a:rPr lang="en-GB" smtClean="0"/>
              <a:t>‹#›</a:t>
            </a:fld>
            <a:endParaRPr lang="en-GB" dirty="0"/>
          </a:p>
        </p:txBody>
      </p:sp>
    </p:spTree>
    <p:extLst>
      <p:ext uri="{BB962C8B-B14F-4D97-AF65-F5344CB8AC3E}">
        <p14:creationId xmlns:p14="http://schemas.microsoft.com/office/powerpoint/2010/main" val="3594593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diagramLayout" Target="../diagrams/layout1.xml"/><Relationship Id="rId12" Type="http://schemas.openxmlformats.org/officeDocument/2006/relationships/image" Target="../media/image4.png"/><Relationship Id="rId17" Type="http://schemas.openxmlformats.org/officeDocument/2006/relationships/image" Target="../media/image2.png"/><Relationship Id="rId2" Type="http://schemas.microsoft.com/office/2007/relationships/media" Target="../media/media2.m4a"/><Relationship Id="rId16" Type="http://schemas.openxmlformats.org/officeDocument/2006/relationships/image" Target="../media/image8.png"/><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3.png"/><Relationship Id="rId5" Type="http://schemas.openxmlformats.org/officeDocument/2006/relationships/notesSlide" Target="../notesSlides/notesSlide2.xml"/><Relationship Id="rId15" Type="http://schemas.openxmlformats.org/officeDocument/2006/relationships/image" Target="../media/image7.png"/><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 Id="rId1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diagramDrawing" Target="../diagrams/drawing2.xml"/><Relationship Id="rId3" Type="http://schemas.openxmlformats.org/officeDocument/2006/relationships/audio" Target="../media/media3.m4a"/><Relationship Id="rId7" Type="http://schemas.openxmlformats.org/officeDocument/2006/relationships/image" Target="../media/image10.png"/><Relationship Id="rId12" Type="http://schemas.openxmlformats.org/officeDocument/2006/relationships/diagramColors" Target="../diagrams/colors2.xml"/><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9.png"/><Relationship Id="rId11" Type="http://schemas.openxmlformats.org/officeDocument/2006/relationships/diagramQuickStyle" Target="../diagrams/quickStyle2.xml"/><Relationship Id="rId5" Type="http://schemas.openxmlformats.org/officeDocument/2006/relationships/notesSlide" Target="../notesSlides/notesSlide3.xml"/><Relationship Id="rId10" Type="http://schemas.openxmlformats.org/officeDocument/2006/relationships/diagramLayout" Target="../diagrams/layout2.xml"/><Relationship Id="rId4" Type="http://schemas.openxmlformats.org/officeDocument/2006/relationships/slideLayout" Target="../slideLayouts/slideLayout2.xml"/><Relationship Id="rId9" Type="http://schemas.openxmlformats.org/officeDocument/2006/relationships/diagramData" Target="../diagrams/data2.xml"/><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audio" Target="../media/media4.m4a"/><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microsoft.com/office/2007/relationships/media" Target="../media/media4.m4a"/><Relationship Id="rId16" Type="http://schemas.openxmlformats.org/officeDocument/2006/relationships/image" Target="../media/image21.png"/><Relationship Id="rId20" Type="http://schemas.openxmlformats.org/officeDocument/2006/relationships/image" Target="../media/image2.png"/><Relationship Id="rId1" Type="http://schemas.openxmlformats.org/officeDocument/2006/relationships/tags" Target="../tags/tag3.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notesSlide" Target="../notesSlides/notesSlide4.xml"/><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audio" Target="../media/media5.m4a"/><Relationship Id="rId7" Type="http://schemas.openxmlformats.org/officeDocument/2006/relationships/diagramLayout" Target="../diagrams/layout3.xml"/><Relationship Id="rId12"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diagramData" Target="../diagrams/data3.xml"/><Relationship Id="rId11" Type="http://schemas.openxmlformats.org/officeDocument/2006/relationships/image" Target="../media/image11.png"/><Relationship Id="rId5" Type="http://schemas.openxmlformats.org/officeDocument/2006/relationships/notesSlide" Target="../notesSlides/notesSlide5.xml"/><Relationship Id="rId10" Type="http://schemas.microsoft.com/office/2007/relationships/diagramDrawing" Target="../diagrams/drawing3.xml"/><Relationship Id="rId4" Type="http://schemas.openxmlformats.org/officeDocument/2006/relationships/slideLayout" Target="../slideLayouts/slideLayout5.xml"/><Relationship Id="rId9" Type="http://schemas.openxmlformats.org/officeDocument/2006/relationships/diagramColors" Target="../diagrams/colors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diagramQuickStyle" Target="../diagrams/quickStyle5.xml"/><Relationship Id="rId3" Type="http://schemas.openxmlformats.org/officeDocument/2006/relationships/audio" Target="../media/media7.m4a"/><Relationship Id="rId7" Type="http://schemas.openxmlformats.org/officeDocument/2006/relationships/diagramLayout" Target="../diagrams/layout4.xml"/><Relationship Id="rId12" Type="http://schemas.openxmlformats.org/officeDocument/2006/relationships/diagramLayout" Target="../diagrams/layout5.xml"/><Relationship Id="rId17" Type="http://schemas.openxmlformats.org/officeDocument/2006/relationships/image" Target="../media/image2.png"/><Relationship Id="rId2" Type="http://schemas.microsoft.com/office/2007/relationships/media" Target="../media/media7.m4a"/><Relationship Id="rId16" Type="http://schemas.openxmlformats.org/officeDocument/2006/relationships/image" Target="../media/image10.png"/><Relationship Id="rId1" Type="http://schemas.openxmlformats.org/officeDocument/2006/relationships/tags" Target="../tags/tag5.xml"/><Relationship Id="rId6" Type="http://schemas.openxmlformats.org/officeDocument/2006/relationships/diagramData" Target="../diagrams/data4.xml"/><Relationship Id="rId11" Type="http://schemas.openxmlformats.org/officeDocument/2006/relationships/diagramData" Target="../diagrams/data5.xml"/><Relationship Id="rId5" Type="http://schemas.openxmlformats.org/officeDocument/2006/relationships/notesSlide" Target="../notesSlides/notesSlide7.xml"/><Relationship Id="rId15" Type="http://schemas.microsoft.com/office/2007/relationships/diagramDrawing" Target="../diagrams/drawing5.xml"/><Relationship Id="rId10" Type="http://schemas.microsoft.com/office/2007/relationships/diagramDrawing" Target="../diagrams/drawing4.xml"/><Relationship Id="rId4" Type="http://schemas.openxmlformats.org/officeDocument/2006/relationships/slideLayout" Target="../slideLayouts/slideLayout5.xml"/><Relationship Id="rId9" Type="http://schemas.openxmlformats.org/officeDocument/2006/relationships/diagramColors" Target="../diagrams/colors4.xml"/><Relationship Id="rId14" Type="http://schemas.openxmlformats.org/officeDocument/2006/relationships/diagramColors" Target="../diagrams/colors5.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diagramQuickStyle" Target="../diagrams/quickStyle7.xml"/><Relationship Id="rId1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diagramLayout" Target="../diagrams/layout6.xml"/><Relationship Id="rId12" Type="http://schemas.openxmlformats.org/officeDocument/2006/relationships/diagramLayout" Target="../diagrams/layout7.xml"/><Relationship Id="rId17" Type="http://schemas.openxmlformats.org/officeDocument/2006/relationships/image" Target="../media/image34.png"/><Relationship Id="rId2" Type="http://schemas.microsoft.com/office/2007/relationships/media" Target="../media/media8.m4a"/><Relationship Id="rId16" Type="http://schemas.openxmlformats.org/officeDocument/2006/relationships/image" Target="../media/image33.png"/><Relationship Id="rId1" Type="http://schemas.openxmlformats.org/officeDocument/2006/relationships/tags" Target="../tags/tag6.xml"/><Relationship Id="rId6" Type="http://schemas.openxmlformats.org/officeDocument/2006/relationships/diagramData" Target="../diagrams/data6.xml"/><Relationship Id="rId11" Type="http://schemas.openxmlformats.org/officeDocument/2006/relationships/diagramData" Target="../diagrams/data7.xml"/><Relationship Id="rId5" Type="http://schemas.openxmlformats.org/officeDocument/2006/relationships/notesSlide" Target="../notesSlides/notesSlide8.xml"/><Relationship Id="rId15" Type="http://schemas.microsoft.com/office/2007/relationships/diagramDrawing" Target="../diagrams/drawing7.xml"/><Relationship Id="rId10" Type="http://schemas.microsoft.com/office/2007/relationships/diagramDrawing" Target="../diagrams/drawing6.xml"/><Relationship Id="rId4" Type="http://schemas.openxmlformats.org/officeDocument/2006/relationships/slideLayout" Target="../slideLayouts/slideLayout5.xml"/><Relationship Id="rId9" Type="http://schemas.openxmlformats.org/officeDocument/2006/relationships/diagramColors" Target="../diagrams/colors6.xml"/><Relationship Id="rId14" Type="http://schemas.openxmlformats.org/officeDocument/2006/relationships/diagramColors" Target="../diagrams/colors7.xml"/></Relationships>
</file>

<file path=ppt/slides/_rels/slide9.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diagramQuickStyle" Target="../diagrams/quickStyle8.xml"/><Relationship Id="rId3" Type="http://schemas.openxmlformats.org/officeDocument/2006/relationships/slideLayout" Target="../slideLayouts/slideLayout2.xml"/><Relationship Id="rId7" Type="http://schemas.openxmlformats.org/officeDocument/2006/relationships/image" Target="../media/image10.png"/><Relationship Id="rId12" Type="http://schemas.openxmlformats.org/officeDocument/2006/relationships/diagramLayout" Target="../diagrams/layout8.xml"/><Relationship Id="rId2" Type="http://schemas.openxmlformats.org/officeDocument/2006/relationships/audio" Target="../media/media9.m4a"/><Relationship Id="rId16" Type="http://schemas.openxmlformats.org/officeDocument/2006/relationships/image" Target="../media/image2.png"/><Relationship Id="rId1" Type="http://schemas.microsoft.com/office/2007/relationships/media" Target="../media/media9.m4a"/><Relationship Id="rId6" Type="http://schemas.openxmlformats.org/officeDocument/2006/relationships/image" Target="../media/image11.png"/><Relationship Id="rId11" Type="http://schemas.openxmlformats.org/officeDocument/2006/relationships/diagramData" Target="../diagrams/data8.xml"/><Relationship Id="rId5" Type="http://schemas.openxmlformats.org/officeDocument/2006/relationships/image" Target="../media/image9.png"/><Relationship Id="rId15" Type="http://schemas.microsoft.com/office/2007/relationships/diagramDrawing" Target="../diagrams/drawing8.xml"/><Relationship Id="rId10" Type="http://schemas.openxmlformats.org/officeDocument/2006/relationships/image" Target="../media/image37.jpg"/><Relationship Id="rId4" Type="http://schemas.openxmlformats.org/officeDocument/2006/relationships/notesSlide" Target="../notesSlides/notesSlide9.xml"/><Relationship Id="rId9" Type="http://schemas.openxmlformats.org/officeDocument/2006/relationships/image" Target="../media/image36.jpg"/><Relationship Id="rId14" Type="http://schemas.openxmlformats.org/officeDocument/2006/relationships/diagramColors" Target="../diagrams/colors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Icon&#10;&#10;Description automatically generated">
            <a:extLst>
              <a:ext uri="{FF2B5EF4-FFF2-40B4-BE49-F238E27FC236}">
                <a16:creationId xmlns:a16="http://schemas.microsoft.com/office/drawing/2014/main" id="{56F96F54-9B58-4E1A-93A6-9C8E6D88672F}"/>
              </a:ext>
            </a:extLst>
          </p:cNvPr>
          <p:cNvPicPr>
            <a:picLocks noChangeAspect="1"/>
          </p:cNvPicPr>
          <p:nvPr/>
        </p:nvPicPr>
        <p:blipFill rotWithShape="1">
          <a:blip r:embed="rId5">
            <a:extLst>
              <a:ext uri="{28A0092B-C50C-407E-A947-70E740481C1C}">
                <a14:useLocalDpi xmlns:a14="http://schemas.microsoft.com/office/drawing/2010/main" val="0"/>
              </a:ext>
            </a:extLst>
          </a:blip>
          <a:srcRect t="32614" r="2942" b="12791"/>
          <a:stretch/>
        </p:blipFill>
        <p:spPr>
          <a:xfrm>
            <a:off x="20" y="10"/>
            <a:ext cx="12191981" cy="6857990"/>
          </a:xfrm>
          <a:prstGeom prst="rect">
            <a:avLst/>
          </a:prstGeom>
        </p:spPr>
      </p:pic>
      <p:sp>
        <p:nvSpPr>
          <p:cNvPr id="25" name="Rectangle 2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E4E54B-681B-465C-83CE-2CF29DA9E168}"/>
              </a:ext>
            </a:extLst>
          </p:cNvPr>
          <p:cNvSpPr>
            <a:spLocks noGrp="1"/>
          </p:cNvSpPr>
          <p:nvPr>
            <p:ph type="ctrTitle"/>
          </p:nvPr>
        </p:nvSpPr>
        <p:spPr>
          <a:xfrm>
            <a:off x="404553" y="3091928"/>
            <a:ext cx="9078562" cy="2387600"/>
          </a:xfrm>
        </p:spPr>
        <p:txBody>
          <a:bodyPr>
            <a:normAutofit/>
          </a:bodyPr>
          <a:lstStyle/>
          <a:p>
            <a:pPr algn="l"/>
            <a:r>
              <a:rPr lang="en-GB" sz="3600" b="1" dirty="0"/>
              <a:t>Examining human factor solutions with social and ethical implications to implement a web-based appointment and scheduling management information system (ASMIS).</a:t>
            </a:r>
          </a:p>
        </p:txBody>
      </p:sp>
      <p:sp>
        <p:nvSpPr>
          <p:cNvPr id="27" name="Rectangle: Rounded Corners 2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F09FD0E6-DDFF-46D2-BB16-12273937262C}"/>
              </a:ext>
            </a:extLst>
          </p:cNvPr>
          <p:cNvSpPr>
            <a:spLocks noGrp="1"/>
          </p:cNvSpPr>
          <p:nvPr>
            <p:ph type="subTitle" idx="1"/>
          </p:nvPr>
        </p:nvSpPr>
        <p:spPr>
          <a:xfrm>
            <a:off x="404553" y="5624945"/>
            <a:ext cx="9078562" cy="592975"/>
          </a:xfrm>
        </p:spPr>
        <p:txBody>
          <a:bodyPr anchor="ctr">
            <a:normAutofit fontScale="92500" lnSpcReduction="10000"/>
          </a:bodyPr>
          <a:lstStyle/>
          <a:p>
            <a:pPr algn="l"/>
            <a:r>
              <a:rPr lang="en-GB" sz="1600" b="1" dirty="0"/>
              <a:t>The Human Factor module</a:t>
            </a:r>
          </a:p>
          <a:p>
            <a:pPr algn="l"/>
            <a:r>
              <a:rPr lang="en-GB" sz="1600" b="1" dirty="0"/>
              <a:t>Unit 6 Presentation</a:t>
            </a:r>
          </a:p>
        </p:txBody>
      </p:sp>
      <p:sp>
        <p:nvSpPr>
          <p:cNvPr id="5" name="Date Placeholder 4">
            <a:extLst>
              <a:ext uri="{FF2B5EF4-FFF2-40B4-BE49-F238E27FC236}">
                <a16:creationId xmlns:a16="http://schemas.microsoft.com/office/drawing/2014/main" id="{4786BB54-8380-455B-B9EC-E7DF60E75DB4}"/>
              </a:ext>
            </a:extLst>
          </p:cNvPr>
          <p:cNvSpPr>
            <a:spLocks noGrp="1"/>
          </p:cNvSpPr>
          <p:nvPr>
            <p:ph type="dt" sz="half" idx="10"/>
          </p:nvPr>
        </p:nvSpPr>
        <p:spPr>
          <a:xfrm>
            <a:off x="404553" y="6356350"/>
            <a:ext cx="2743200" cy="365125"/>
          </a:xfrm>
        </p:spPr>
        <p:txBody>
          <a:bodyPr>
            <a:normAutofit/>
          </a:bodyPr>
          <a:lstStyle/>
          <a:p>
            <a:pPr>
              <a:spcAft>
                <a:spcPts val="600"/>
              </a:spcAft>
            </a:pPr>
            <a:r>
              <a:rPr lang="en-GB" dirty="0">
                <a:solidFill>
                  <a:schemeClr val="tx1"/>
                </a:solidFill>
              </a:rPr>
              <a:t>25/07/2022</a:t>
            </a:r>
          </a:p>
        </p:txBody>
      </p:sp>
      <p:sp>
        <p:nvSpPr>
          <p:cNvPr id="4" name="TextBox 3">
            <a:extLst>
              <a:ext uri="{FF2B5EF4-FFF2-40B4-BE49-F238E27FC236}">
                <a16:creationId xmlns:a16="http://schemas.microsoft.com/office/drawing/2014/main" id="{358E14D7-BA0B-4B6E-9754-10D0264E8C80}"/>
              </a:ext>
            </a:extLst>
          </p:cNvPr>
          <p:cNvSpPr txBox="1"/>
          <p:nvPr/>
        </p:nvSpPr>
        <p:spPr>
          <a:xfrm>
            <a:off x="5637125" y="2974312"/>
            <a:ext cx="914400" cy="914400"/>
          </a:xfrm>
          <a:prstGeom prst="rect">
            <a:avLst/>
          </a:prstGeom>
          <a:noFill/>
        </p:spPr>
        <p:txBody>
          <a:bodyPr wrap="square" rtlCol="0">
            <a:spAutoFit/>
          </a:bodyPr>
          <a:lstStyle/>
          <a:p>
            <a:endParaRPr lang="en-GB" dirty="0"/>
          </a:p>
        </p:txBody>
      </p:sp>
      <p:pic>
        <p:nvPicPr>
          <p:cNvPr id="6" name="Audio 5">
            <a:hlinkClick r:id="" action="ppaction://media"/>
            <a:extLst>
              <a:ext uri="{FF2B5EF4-FFF2-40B4-BE49-F238E27FC236}">
                <a16:creationId xmlns:a16="http://schemas.microsoft.com/office/drawing/2014/main" id="{CCE76EF3-378A-4655-A601-0664B6235E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34825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764"/>
    </mc:Choice>
    <mc:Fallback xmlns="">
      <p:transition spd="slow" advTm="12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7DFA6-FDFE-481D-83EA-BE6618B4D314}"/>
              </a:ext>
            </a:extLst>
          </p:cNvPr>
          <p:cNvSpPr>
            <a:spLocks noGrp="1"/>
          </p:cNvSpPr>
          <p:nvPr>
            <p:ph type="title"/>
          </p:nvPr>
        </p:nvSpPr>
        <p:spPr>
          <a:xfrm>
            <a:off x="838200" y="365125"/>
            <a:ext cx="10515600" cy="610235"/>
          </a:xfrm>
        </p:spPr>
        <p:txBody>
          <a:bodyPr>
            <a:normAutofit fontScale="90000"/>
          </a:bodyPr>
          <a:lstStyle/>
          <a:p>
            <a:r>
              <a:rPr lang="en-GB" u="sng" dirty="0"/>
              <a:t>References</a:t>
            </a:r>
          </a:p>
        </p:txBody>
      </p:sp>
      <p:sp>
        <p:nvSpPr>
          <p:cNvPr id="3" name="Content Placeholder 2">
            <a:extLst>
              <a:ext uri="{FF2B5EF4-FFF2-40B4-BE49-F238E27FC236}">
                <a16:creationId xmlns:a16="http://schemas.microsoft.com/office/drawing/2014/main" id="{5787E7A8-5BAB-4665-8F9C-E322FFDE8A19}"/>
              </a:ext>
            </a:extLst>
          </p:cNvPr>
          <p:cNvSpPr>
            <a:spLocks noGrp="1"/>
          </p:cNvSpPr>
          <p:nvPr>
            <p:ph idx="1"/>
          </p:nvPr>
        </p:nvSpPr>
        <p:spPr>
          <a:xfrm>
            <a:off x="838200" y="1060704"/>
            <a:ext cx="10515600" cy="5295646"/>
          </a:xfrm>
        </p:spPr>
        <p:txBody>
          <a:bodyPr>
            <a:normAutofit fontScale="55000" lnSpcReduction="20000"/>
          </a:bodyPr>
          <a:lstStyle/>
          <a:p>
            <a:pPr marL="0" indent="0">
              <a:buNone/>
            </a:pPr>
            <a:r>
              <a:rPr lang="en-US" dirty="0"/>
              <a:t>Adams, M. &amp; Makramalla, M. (2015). Cybersecurity skills training: An attacker-centric gamified approach. </a:t>
            </a:r>
            <a:r>
              <a:rPr lang="en-US" i="1" dirty="0"/>
              <a:t>Technology Innovation Management Review,</a:t>
            </a:r>
            <a:r>
              <a:rPr lang="en-US" dirty="0"/>
              <a:t> 5, (1).</a:t>
            </a:r>
          </a:p>
          <a:p>
            <a:pPr marL="0" indent="0">
              <a:buNone/>
            </a:pPr>
            <a:r>
              <a:rPr lang="en-US" dirty="0"/>
              <a:t>Alotaibi, M., Furnell, S. &amp; Clarke, N. Information security policies: A review of challenges and influencing factors.  2016 11th International Conference for Internet Technology and Secured Transactions (ICITST), 5-7 Dec. 2016 2016. 352-358.</a:t>
            </a:r>
          </a:p>
          <a:p>
            <a:pPr marL="0" indent="0">
              <a:buNone/>
            </a:pPr>
            <a:r>
              <a:rPr lang="en-US" dirty="0"/>
              <a:t>Assal, H. &amp; Chiasson, S. Security in the software development lifecycle.  Fourteenth symposium on usable privacy and security (SOUPS 2018), 2018. 281-296.</a:t>
            </a:r>
          </a:p>
          <a:p>
            <a:pPr marL="0" indent="0">
              <a:buNone/>
            </a:pPr>
            <a:r>
              <a:rPr lang="en-US" dirty="0"/>
              <a:t>Bailey, M., Dittrich, D., Kenneally, E. &amp; Maughan, D. (2012). The Menlo Report. </a:t>
            </a:r>
            <a:r>
              <a:rPr lang="en-US" i="1" dirty="0"/>
              <a:t>IEEE Security &amp; Privacy,</a:t>
            </a:r>
            <a:r>
              <a:rPr lang="en-US" dirty="0"/>
              <a:t> 10, (2):  71-75.</a:t>
            </a:r>
            <a:endParaRPr lang="en-US" i="1" dirty="0"/>
          </a:p>
          <a:p>
            <a:pPr marL="0" indent="0">
              <a:buNone/>
            </a:pPr>
            <a:r>
              <a:rPr lang="en-US" dirty="0"/>
              <a:t>Becker, I., Parkin, S. &amp; Sasse, M. A. (2017). Finding security champions in blends of organisational culture. </a:t>
            </a:r>
            <a:r>
              <a:rPr lang="en-US" i="1" dirty="0"/>
              <a:t>Proc. USEC,</a:t>
            </a:r>
            <a:r>
              <a:rPr lang="en-US" dirty="0"/>
              <a:t> 11. </a:t>
            </a:r>
          </a:p>
          <a:p>
            <a:pPr marL="0" indent="0">
              <a:buNone/>
            </a:pPr>
            <a:r>
              <a:rPr lang="en-US" dirty="0"/>
              <a:t>Bitkina, O. V., Kim, H. K. &amp; Park, J. (2020). Usability and user experience of medical devices: An overview of the current state, analysis methodologies, and future challenges. </a:t>
            </a:r>
            <a:r>
              <a:rPr lang="en-US" i="1" dirty="0"/>
              <a:t>International Journal of Industrial Ergonomics,</a:t>
            </a:r>
            <a:r>
              <a:rPr lang="en-US" dirty="0"/>
              <a:t> 76,  102932.</a:t>
            </a:r>
            <a:endParaRPr lang="en-US" i="1" dirty="0"/>
          </a:p>
          <a:p>
            <a:pPr marL="0" indent="0">
              <a:buNone/>
            </a:pPr>
            <a:r>
              <a:rPr lang="en-US" dirty="0"/>
              <a:t>Enisa. (2018). Cybersecurity Culture Guidelines: Behavioural Aspects of Cybersecurity. Available from: https://securitydelta.nl/media/com_hsd/report/228/document/WP2018-O-3-3-2-Review-of-Behavioural-Sciences-Research-in-the-Field-of-Cybersecurity.pdf [Accessed 13 July 2022].</a:t>
            </a:r>
          </a:p>
          <a:p>
            <a:pPr marL="0" indent="0">
              <a:buNone/>
            </a:pPr>
            <a:r>
              <a:rPr lang="en-US" dirty="0"/>
              <a:t>Fogg, B. (2019). Fogg behavior model. </a:t>
            </a:r>
            <a:r>
              <a:rPr lang="en-US" i="1" dirty="0"/>
              <a:t>Behav. Des. Lab., Stanford Univ., Stanford, CA, USA, Tech. Rep</a:t>
            </a:r>
            <a:r>
              <a:rPr lang="en-US" dirty="0"/>
              <a:t>.</a:t>
            </a:r>
          </a:p>
          <a:p>
            <a:pPr marL="0" indent="0">
              <a:buNone/>
            </a:pPr>
            <a:r>
              <a:rPr lang="en-US" dirty="0"/>
              <a:t>Georgiadou, A., Mouzakitis, S., Bounas, K. &amp; Askounis, D. (2020). A Cyber-Security Culture Framework for Assessing Organization Readiness. </a:t>
            </a:r>
            <a:r>
              <a:rPr lang="en-US" i="1" dirty="0"/>
              <a:t>Journal of Computer Information Systems</a:t>
            </a:r>
            <a:r>
              <a:rPr lang="en-US" dirty="0"/>
              <a:t>,  1-11.</a:t>
            </a:r>
          </a:p>
          <a:p>
            <a:pPr marL="0" indent="0">
              <a:buNone/>
            </a:pPr>
            <a:r>
              <a:rPr lang="en-US" dirty="0"/>
              <a:t>Guhr, N., Lebek, B. &amp; Breitner, M. H. (2019). The impact of leadership on employees' intended information security behaviour: An examination of the full‐range leadership theory. </a:t>
            </a:r>
            <a:r>
              <a:rPr lang="en-US" i="1" dirty="0"/>
              <a:t>Information Systems Journal,</a:t>
            </a:r>
            <a:r>
              <a:rPr lang="en-US" dirty="0"/>
              <a:t> 29, (2):  340-362.</a:t>
            </a:r>
          </a:p>
          <a:p>
            <a:pPr marL="0" indent="0">
              <a:buNone/>
            </a:pPr>
            <a:r>
              <a:rPr lang="en-US" dirty="0"/>
              <a:t>Hartson, R. &amp; Pyla, P. 2019. Chapter 15 - Mental Models and Conceptual Design. </a:t>
            </a:r>
            <a:r>
              <a:rPr lang="en-US" i="1" dirty="0"/>
              <a:t>In:</a:t>
            </a:r>
            <a:r>
              <a:rPr lang="fi-FI" dirty="0"/>
              <a:t> HARTSON, R. &amp; PYLA, P. (eds.) </a:t>
            </a:r>
            <a:r>
              <a:rPr lang="en-US" i="1" dirty="0"/>
              <a:t>The UX Book (Second Edition).</a:t>
            </a:r>
            <a:r>
              <a:rPr lang="en-US" dirty="0"/>
              <a:t> Boston: Morgan Kaufmann.</a:t>
            </a:r>
            <a:endParaRPr lang="en-US" i="1" dirty="0"/>
          </a:p>
        </p:txBody>
      </p:sp>
      <p:sp>
        <p:nvSpPr>
          <p:cNvPr id="4" name="Date Placeholder 3">
            <a:extLst>
              <a:ext uri="{FF2B5EF4-FFF2-40B4-BE49-F238E27FC236}">
                <a16:creationId xmlns:a16="http://schemas.microsoft.com/office/drawing/2014/main" id="{A94FC5CA-C41A-42AA-AAA9-838432792979}"/>
              </a:ext>
            </a:extLst>
          </p:cNvPr>
          <p:cNvSpPr>
            <a:spLocks noGrp="1"/>
          </p:cNvSpPr>
          <p:nvPr>
            <p:ph type="dt" sz="half" idx="10"/>
          </p:nvPr>
        </p:nvSpPr>
        <p:spPr/>
        <p:txBody>
          <a:bodyPr/>
          <a:lstStyle/>
          <a:p>
            <a:r>
              <a:rPr lang="en-GB" dirty="0"/>
              <a:t>25/07/2022</a:t>
            </a:r>
          </a:p>
        </p:txBody>
      </p:sp>
      <p:pic>
        <p:nvPicPr>
          <p:cNvPr id="5" name="Audio 4">
            <a:hlinkClick r:id="" action="ppaction://media"/>
            <a:extLst>
              <a:ext uri="{FF2B5EF4-FFF2-40B4-BE49-F238E27FC236}">
                <a16:creationId xmlns:a16="http://schemas.microsoft.com/office/drawing/2014/main" id="{2FDCDCC3-E07D-49CD-81FA-84A1C223CB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27154262"/>
      </p:ext>
    </p:extLst>
  </p:cSld>
  <p:clrMapOvr>
    <a:masterClrMapping/>
  </p:clrMapOvr>
  <mc:AlternateContent xmlns:mc="http://schemas.openxmlformats.org/markup-compatibility/2006" xmlns:p14="http://schemas.microsoft.com/office/powerpoint/2010/main">
    <mc:Choice Requires="p14">
      <p:transition spd="slow" p14:dur="2000" advTm="3563"/>
    </mc:Choice>
    <mc:Fallback xmlns="">
      <p:transition spd="slow" advTm="3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7DFA6-FDFE-481D-83EA-BE6618B4D314}"/>
              </a:ext>
            </a:extLst>
          </p:cNvPr>
          <p:cNvSpPr>
            <a:spLocks noGrp="1"/>
          </p:cNvSpPr>
          <p:nvPr>
            <p:ph type="title"/>
          </p:nvPr>
        </p:nvSpPr>
        <p:spPr>
          <a:xfrm>
            <a:off x="838200" y="365125"/>
            <a:ext cx="10515600" cy="610235"/>
          </a:xfrm>
        </p:spPr>
        <p:txBody>
          <a:bodyPr>
            <a:normAutofit fontScale="90000"/>
          </a:bodyPr>
          <a:lstStyle/>
          <a:p>
            <a:r>
              <a:rPr lang="en-GB" u="sng" dirty="0"/>
              <a:t>References continued.</a:t>
            </a:r>
          </a:p>
        </p:txBody>
      </p:sp>
      <p:sp>
        <p:nvSpPr>
          <p:cNvPr id="3" name="Content Placeholder 2">
            <a:extLst>
              <a:ext uri="{FF2B5EF4-FFF2-40B4-BE49-F238E27FC236}">
                <a16:creationId xmlns:a16="http://schemas.microsoft.com/office/drawing/2014/main" id="{5787E7A8-5BAB-4665-8F9C-E322FFDE8A19}"/>
              </a:ext>
            </a:extLst>
          </p:cNvPr>
          <p:cNvSpPr>
            <a:spLocks noGrp="1"/>
          </p:cNvSpPr>
          <p:nvPr>
            <p:ph idx="1"/>
          </p:nvPr>
        </p:nvSpPr>
        <p:spPr>
          <a:xfrm>
            <a:off x="838200" y="1060704"/>
            <a:ext cx="10515600" cy="5295646"/>
          </a:xfrm>
        </p:spPr>
        <p:txBody>
          <a:bodyPr>
            <a:normAutofit fontScale="47500" lnSpcReduction="20000"/>
          </a:bodyPr>
          <a:lstStyle/>
          <a:p>
            <a:pPr marL="0" indent="0">
              <a:buNone/>
            </a:pPr>
            <a:r>
              <a:rPr lang="en-US" dirty="0"/>
              <a:t>He, W., Ash, I., Anwar, M., Li, L., Yuan, X., Xu, L. &amp; Tian, X. (2020). Improving employees’ intellectual capacity for cybersecurity through evidence-based malware training. </a:t>
            </a:r>
            <a:r>
              <a:rPr lang="en-US" i="1" dirty="0"/>
              <a:t>Journal of Intellectual Capital,</a:t>
            </a:r>
            <a:r>
              <a:rPr lang="en-US" dirty="0"/>
              <a:t> 21, (2):  203-213.</a:t>
            </a:r>
          </a:p>
          <a:p>
            <a:pPr marL="0" indent="0">
              <a:buNone/>
            </a:pPr>
            <a:r>
              <a:rPr lang="en-US" dirty="0"/>
              <a:t>Intersoft Consulting. (N.D. ). GDPR. Available from: https://gdpr-info.eu/ [Accessed 22 January 2022].</a:t>
            </a:r>
            <a:endParaRPr lang="en-US" i="1" dirty="0"/>
          </a:p>
          <a:p>
            <a:pPr marL="0" indent="0">
              <a:buNone/>
            </a:pPr>
            <a:r>
              <a:rPr lang="en-US" dirty="0"/>
              <a:t>Le Compte A., Elizondo D. &amp; T., W. A renewed approach to serious games for cyber security.  2015 7th International Conference on Cyber Conflict: Architectures in Cyberspace, 26-29 May 2015 2015. 203-216.</a:t>
            </a:r>
          </a:p>
          <a:p>
            <a:pPr marL="0" indent="0">
              <a:buNone/>
            </a:pPr>
            <a:r>
              <a:rPr lang="en-US" dirty="0"/>
              <a:t>National Cyber Security Centre. (2021). About Cyber Essentials. Available from: https://www.ncsc.gov.uk/cyberessentials/overview [Accessed 16 August 2021].</a:t>
            </a:r>
          </a:p>
          <a:p>
            <a:pPr marL="0" indent="0">
              <a:buNone/>
            </a:pPr>
            <a:r>
              <a:rPr lang="en-US" dirty="0"/>
              <a:t>Nebeker, C., Torous, J. &amp; Bartlett Ellis, R. (2019). Building the case for actionable ethics in digital health research supported by artificial intelligence. </a:t>
            </a:r>
            <a:r>
              <a:rPr lang="en-US" i="1" dirty="0"/>
              <a:t>BMC Medicine,</a:t>
            </a:r>
            <a:r>
              <a:rPr lang="en-US" dirty="0"/>
              <a:t> 17.</a:t>
            </a:r>
          </a:p>
          <a:p>
            <a:pPr marL="0" indent="0">
              <a:buNone/>
            </a:pPr>
            <a:r>
              <a:rPr lang="en-US" dirty="0"/>
              <a:t>Neumann, W. P., Winkelhaus, S., Grosse, E. H. &amp; Glock, C. H. (2021). Industry 4.0 and the human factor–A systems framework and analysis methodology for successful development. </a:t>
            </a:r>
            <a:r>
              <a:rPr lang="en-US" i="1" dirty="0"/>
              <a:t>International journal of production economics,</a:t>
            </a:r>
            <a:r>
              <a:rPr lang="en-US" dirty="0"/>
              <a:t> 233,  107992.</a:t>
            </a:r>
            <a:endParaRPr lang="en-US" i="1" dirty="0"/>
          </a:p>
          <a:p>
            <a:pPr marL="0" indent="0">
              <a:buNone/>
            </a:pPr>
            <a:r>
              <a:rPr lang="en-US" dirty="0"/>
              <a:t>Mayne, J. (2018). The COM-B theory of change model. </a:t>
            </a:r>
            <a:r>
              <a:rPr lang="en-US" i="1" dirty="0"/>
              <a:t>unpublished www. researchgate. net/publication/314086441_The_COM-B_Theory_of_Change_Model_V3 (accessed July 22, 2019)</a:t>
            </a:r>
            <a:r>
              <a:rPr lang="en-US" dirty="0"/>
              <a:t>.</a:t>
            </a:r>
            <a:endParaRPr lang="en-US" i="1" dirty="0"/>
          </a:p>
          <a:p>
            <a:pPr marL="0" indent="0">
              <a:buNone/>
            </a:pPr>
            <a:r>
              <a:rPr lang="en-US" dirty="0"/>
              <a:t>McIlwraith, A. (2021). </a:t>
            </a:r>
            <a:r>
              <a:rPr lang="en-US" i="1" dirty="0"/>
              <a:t>Information security and employee behaviour: how to reduce risk through employee education, training and awareness</a:t>
            </a:r>
            <a:r>
              <a:rPr lang="en-US" dirty="0"/>
              <a:t>. Routledge.</a:t>
            </a:r>
          </a:p>
          <a:p>
            <a:pPr marL="0" indent="0">
              <a:buNone/>
            </a:pPr>
            <a:r>
              <a:rPr lang="en-US" dirty="0"/>
              <a:t>Rosenzweig, E. (2015). </a:t>
            </a:r>
            <a:r>
              <a:rPr lang="en-US" i="1" dirty="0"/>
              <a:t>Successful user experience: Strategies and roadmaps</a:t>
            </a:r>
            <a:r>
              <a:rPr lang="en-US" dirty="0"/>
              <a:t>. Morgan Kaufmann.</a:t>
            </a:r>
            <a:endParaRPr lang="en-US" i="1" dirty="0"/>
          </a:p>
          <a:p>
            <a:pPr marL="0" indent="0">
              <a:buNone/>
            </a:pPr>
            <a:r>
              <a:rPr lang="en-US" dirty="0"/>
              <a:t>Safa, N. S., Maple, C., Watson, T. &amp; Von Solms, R. (2018). Motivation and opportunity based model to reduce information security insider threats in organisations. </a:t>
            </a:r>
            <a:r>
              <a:rPr lang="en-US" i="1" dirty="0"/>
              <a:t>Journal of Information Security and Applications,</a:t>
            </a:r>
            <a:r>
              <a:rPr lang="en-US" dirty="0"/>
              <a:t> 40,  247-257.</a:t>
            </a:r>
          </a:p>
          <a:p>
            <a:pPr marL="0" indent="0">
              <a:buNone/>
            </a:pPr>
            <a:r>
              <a:rPr lang="en-US" dirty="0"/>
              <a:t>Schlienger, T. 2006. </a:t>
            </a:r>
            <a:r>
              <a:rPr lang="de-DE" i="1" dirty="0"/>
              <a:t>Informationssicherheitskultur in Theorie und Praxis - Analyse und Förderung sozio-kultureller Faktoren der Informationssicherheit in Organisationen.</a:t>
            </a:r>
            <a:endParaRPr lang="en-US" dirty="0"/>
          </a:p>
          <a:p>
            <a:pPr marL="0" indent="0">
              <a:buNone/>
            </a:pPr>
            <a:r>
              <a:rPr lang="en-US" dirty="0"/>
              <a:t>Tahir, M., Habaebi, M. H., Dabbagh, M., Mughees, A., Ahad, A. &amp; Ahmed, K. I. (2020). A Review on Application of Blockchain in 5G and Beyond Networks: Taxonomy, Field-Trials, Challenges and Opportunities. </a:t>
            </a:r>
            <a:r>
              <a:rPr lang="en-US" i="1" dirty="0"/>
              <a:t>IEEE Access,</a:t>
            </a:r>
            <a:r>
              <a:rPr lang="en-US" dirty="0"/>
              <a:t> 8,  115876-115904.</a:t>
            </a:r>
          </a:p>
          <a:p>
            <a:pPr marL="0" indent="0">
              <a:buNone/>
            </a:pPr>
            <a:r>
              <a:rPr lang="en-US" dirty="0"/>
              <a:t>Zhang-Kennedy, L., Chiasson, S. &amp; Biddle, R. (2014). </a:t>
            </a:r>
            <a:r>
              <a:rPr lang="en-US" i="1" dirty="0"/>
              <a:t>Stop Clicking on “Update Later”: Persuading Users They Need Up-to-Date Antivirus Protection</a:t>
            </a:r>
            <a:r>
              <a:rPr lang="en-US" dirty="0"/>
              <a:t>.</a:t>
            </a:r>
            <a:r>
              <a:rPr lang="en-US" i="1" dirty="0"/>
              <a:t> </a:t>
            </a:r>
            <a:r>
              <a:rPr lang="en-US" dirty="0"/>
              <a:t> 8462.</a:t>
            </a:r>
          </a:p>
        </p:txBody>
      </p:sp>
      <p:sp>
        <p:nvSpPr>
          <p:cNvPr id="4" name="Date Placeholder 3">
            <a:extLst>
              <a:ext uri="{FF2B5EF4-FFF2-40B4-BE49-F238E27FC236}">
                <a16:creationId xmlns:a16="http://schemas.microsoft.com/office/drawing/2014/main" id="{A94FC5CA-C41A-42AA-AAA9-838432792979}"/>
              </a:ext>
            </a:extLst>
          </p:cNvPr>
          <p:cNvSpPr>
            <a:spLocks noGrp="1"/>
          </p:cNvSpPr>
          <p:nvPr>
            <p:ph type="dt" sz="half" idx="10"/>
          </p:nvPr>
        </p:nvSpPr>
        <p:spPr/>
        <p:txBody>
          <a:bodyPr/>
          <a:lstStyle/>
          <a:p>
            <a:r>
              <a:rPr lang="en-GB" dirty="0"/>
              <a:t>25/07/2022</a:t>
            </a:r>
          </a:p>
        </p:txBody>
      </p:sp>
      <p:pic>
        <p:nvPicPr>
          <p:cNvPr id="5" name="Audio 4">
            <a:hlinkClick r:id="" action="ppaction://media"/>
            <a:extLst>
              <a:ext uri="{FF2B5EF4-FFF2-40B4-BE49-F238E27FC236}">
                <a16:creationId xmlns:a16="http://schemas.microsoft.com/office/drawing/2014/main" id="{F412CC01-7B3F-4FC0-BBC6-DE6CA8FF66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21371575"/>
      </p:ext>
    </p:extLst>
  </p:cSld>
  <p:clrMapOvr>
    <a:masterClrMapping/>
  </p:clrMapOvr>
  <mc:AlternateContent xmlns:mc="http://schemas.openxmlformats.org/markup-compatibility/2006" xmlns:p14="http://schemas.microsoft.com/office/powerpoint/2010/main">
    <mc:Choice Requires="p14">
      <p:transition spd="slow" p14:dur="2000" advTm="5021"/>
    </mc:Choice>
    <mc:Fallback xmlns="">
      <p:transition spd="slow" advTm="5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F7BD-B05C-4E7F-8F3E-D188BBDD375F}"/>
              </a:ext>
            </a:extLst>
          </p:cNvPr>
          <p:cNvSpPr>
            <a:spLocks noGrp="1"/>
          </p:cNvSpPr>
          <p:nvPr>
            <p:ph type="title"/>
          </p:nvPr>
        </p:nvSpPr>
        <p:spPr>
          <a:xfrm>
            <a:off x="374904" y="58103"/>
            <a:ext cx="10515600" cy="1325563"/>
          </a:xfrm>
        </p:spPr>
        <p:txBody>
          <a:bodyPr>
            <a:normAutofit/>
          </a:bodyPr>
          <a:lstStyle/>
          <a:p>
            <a:r>
              <a:rPr lang="en-GB" sz="3600" u="sng" dirty="0"/>
              <a:t>Key priorities from the Unit 3 assignment</a:t>
            </a:r>
          </a:p>
        </p:txBody>
      </p:sp>
      <p:graphicFrame>
        <p:nvGraphicFramePr>
          <p:cNvPr id="9" name="Content Placeholder 8">
            <a:extLst>
              <a:ext uri="{FF2B5EF4-FFF2-40B4-BE49-F238E27FC236}">
                <a16:creationId xmlns:a16="http://schemas.microsoft.com/office/drawing/2014/main" id="{E70F9C39-AA87-4718-8C48-4D9A872359C0}"/>
              </a:ext>
            </a:extLst>
          </p:cNvPr>
          <p:cNvGraphicFramePr>
            <a:graphicFrameLocks noGrp="1"/>
          </p:cNvGraphicFramePr>
          <p:nvPr>
            <p:ph idx="1"/>
            <p:extLst>
              <p:ext uri="{D42A27DB-BD31-4B8C-83A1-F6EECF244321}">
                <p14:modId xmlns:p14="http://schemas.microsoft.com/office/powerpoint/2010/main" val="2903645305"/>
              </p:ext>
            </p:extLst>
          </p:nvPr>
        </p:nvGraphicFramePr>
        <p:xfrm>
          <a:off x="-1572768" y="1079373"/>
          <a:ext cx="11996928" cy="57205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Date Placeholder 3">
            <a:extLst>
              <a:ext uri="{FF2B5EF4-FFF2-40B4-BE49-F238E27FC236}">
                <a16:creationId xmlns:a16="http://schemas.microsoft.com/office/drawing/2014/main" id="{06496646-207E-4FA2-B1A6-6FEB837B820A}"/>
              </a:ext>
            </a:extLst>
          </p:cNvPr>
          <p:cNvSpPr>
            <a:spLocks noGrp="1"/>
          </p:cNvSpPr>
          <p:nvPr>
            <p:ph type="dt" sz="half" idx="10"/>
          </p:nvPr>
        </p:nvSpPr>
        <p:spPr/>
        <p:txBody>
          <a:bodyPr/>
          <a:lstStyle/>
          <a:p>
            <a:r>
              <a:rPr lang="en-GB" dirty="0"/>
              <a:t>25/07/2022</a:t>
            </a:r>
          </a:p>
        </p:txBody>
      </p:sp>
      <p:pic>
        <p:nvPicPr>
          <p:cNvPr id="17" name="Picture 16" descr="Icon&#10;&#10;Description automatically generated">
            <a:extLst>
              <a:ext uri="{FF2B5EF4-FFF2-40B4-BE49-F238E27FC236}">
                <a16:creationId xmlns:a16="http://schemas.microsoft.com/office/drawing/2014/main" id="{AD604212-00DC-471B-AB93-7BBDA7CAA50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99397" y="3147442"/>
            <a:ext cx="1817371" cy="1817371"/>
          </a:xfrm>
          <a:prstGeom prst="rect">
            <a:avLst/>
          </a:prstGeom>
        </p:spPr>
      </p:pic>
      <p:pic>
        <p:nvPicPr>
          <p:cNvPr id="19" name="Picture 18" descr="Icon&#10;&#10;Description automatically generated">
            <a:extLst>
              <a:ext uri="{FF2B5EF4-FFF2-40B4-BE49-F238E27FC236}">
                <a16:creationId xmlns:a16="http://schemas.microsoft.com/office/drawing/2014/main" id="{2EB97385-6432-4E5E-9E49-B87D5C1DAE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51166" y="4964813"/>
            <a:ext cx="2106166" cy="2106166"/>
          </a:xfrm>
          <a:prstGeom prst="rect">
            <a:avLst/>
          </a:prstGeom>
        </p:spPr>
      </p:pic>
      <p:pic>
        <p:nvPicPr>
          <p:cNvPr id="21" name="Picture 20" descr="Icon&#10;&#10;Description automatically generated">
            <a:extLst>
              <a:ext uri="{FF2B5EF4-FFF2-40B4-BE49-F238E27FC236}">
                <a16:creationId xmlns:a16="http://schemas.microsoft.com/office/drawing/2014/main" id="{26B21A65-1A29-4D4A-BCE5-FEE95FE5971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16926" y="1094493"/>
            <a:ext cx="1374646" cy="1374646"/>
          </a:xfrm>
          <a:prstGeom prst="rect">
            <a:avLst/>
          </a:prstGeom>
        </p:spPr>
      </p:pic>
      <p:pic>
        <p:nvPicPr>
          <p:cNvPr id="25" name="Picture 24" descr="Icon&#10;&#10;Description automatically generated">
            <a:extLst>
              <a:ext uri="{FF2B5EF4-FFF2-40B4-BE49-F238E27FC236}">
                <a16:creationId xmlns:a16="http://schemas.microsoft.com/office/drawing/2014/main" id="{C94BEA83-DCD7-4B6C-B62E-6BA5EA281D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16901" y="1163210"/>
            <a:ext cx="508795" cy="508795"/>
          </a:xfrm>
          <a:prstGeom prst="rect">
            <a:avLst/>
          </a:prstGeom>
        </p:spPr>
      </p:pic>
      <p:pic>
        <p:nvPicPr>
          <p:cNvPr id="27" name="Picture 26" descr="Icon&#10;&#10;Description automatically generated">
            <a:extLst>
              <a:ext uri="{FF2B5EF4-FFF2-40B4-BE49-F238E27FC236}">
                <a16:creationId xmlns:a16="http://schemas.microsoft.com/office/drawing/2014/main" id="{313FFAD8-1C91-468A-862B-B47FF36EB0B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5213" y="3174602"/>
            <a:ext cx="508795" cy="508795"/>
          </a:xfrm>
          <a:prstGeom prst="rect">
            <a:avLst/>
          </a:prstGeom>
        </p:spPr>
      </p:pic>
      <p:pic>
        <p:nvPicPr>
          <p:cNvPr id="29" name="Picture 28" descr="Icon&#10;&#10;Description automatically generated">
            <a:extLst>
              <a:ext uri="{FF2B5EF4-FFF2-40B4-BE49-F238E27FC236}">
                <a16:creationId xmlns:a16="http://schemas.microsoft.com/office/drawing/2014/main" id="{4E93B32F-219E-4DDE-BB7C-79AFBDC2459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84378" y="5181600"/>
            <a:ext cx="580835" cy="580835"/>
          </a:xfrm>
          <a:prstGeom prst="rect">
            <a:avLst/>
          </a:prstGeom>
        </p:spPr>
      </p:pic>
      <p:pic>
        <p:nvPicPr>
          <p:cNvPr id="3" name="Audio 2">
            <a:hlinkClick r:id="" action="ppaction://media"/>
            <a:extLst>
              <a:ext uri="{FF2B5EF4-FFF2-40B4-BE49-F238E27FC236}">
                <a16:creationId xmlns:a16="http://schemas.microsoft.com/office/drawing/2014/main" id="{F3BA934D-DC34-43E7-AA9B-6D4E2CABD07A}"/>
              </a:ext>
            </a:extLst>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039727006"/>
      </p:ext>
    </p:extLst>
  </p:cSld>
  <p:clrMapOvr>
    <a:masterClrMapping/>
  </p:clrMapOvr>
  <mc:AlternateContent xmlns:mc="http://schemas.openxmlformats.org/markup-compatibility/2006" xmlns:p14="http://schemas.microsoft.com/office/powerpoint/2010/main">
    <mc:Choice Requires="p14">
      <p:transition spd="slow" p14:dur="2000" advTm="27200"/>
    </mc:Choice>
    <mc:Fallback xmlns="">
      <p:transition spd="slow" advTm="27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CBB3-2170-4A19-B290-2C639864813C}"/>
              </a:ext>
            </a:extLst>
          </p:cNvPr>
          <p:cNvSpPr>
            <a:spLocks noGrp="1"/>
          </p:cNvSpPr>
          <p:nvPr>
            <p:ph type="title"/>
          </p:nvPr>
        </p:nvSpPr>
        <p:spPr>
          <a:xfrm>
            <a:off x="6940295" y="1396289"/>
            <a:ext cx="4668257" cy="1325563"/>
          </a:xfrm>
        </p:spPr>
        <p:txBody>
          <a:bodyPr>
            <a:normAutofit/>
          </a:bodyPr>
          <a:lstStyle/>
          <a:p>
            <a:r>
              <a:rPr lang="en-GB" dirty="0"/>
              <a:t>Scope of human factor solutions</a:t>
            </a:r>
          </a:p>
        </p:txBody>
      </p:sp>
      <p:sp>
        <p:nvSpPr>
          <p:cNvPr id="16" name="Freeform: Shape 15">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0957D33C-ED89-4071-9633-027AC2D96D87}"/>
              </a:ext>
            </a:extLst>
          </p:cNvPr>
          <p:cNvSpPr>
            <a:spLocks noGrp="1"/>
          </p:cNvSpPr>
          <p:nvPr>
            <p:ph type="dt" sz="half" idx="10"/>
          </p:nvPr>
        </p:nvSpPr>
        <p:spPr>
          <a:xfrm>
            <a:off x="6940296" y="691083"/>
            <a:ext cx="3894688" cy="365125"/>
          </a:xfrm>
        </p:spPr>
        <p:txBody>
          <a:bodyPr anchor="ctr">
            <a:normAutofit/>
          </a:bodyPr>
          <a:lstStyle/>
          <a:p>
            <a:pPr algn="r">
              <a:spcAft>
                <a:spcPts val="600"/>
              </a:spcAft>
            </a:pPr>
            <a:r>
              <a:rPr lang="en-GB" sz="1100" dirty="0">
                <a:solidFill>
                  <a:schemeClr val="tx1">
                    <a:alpha val="80000"/>
                  </a:schemeClr>
                </a:solidFill>
              </a:rPr>
              <a:t>25/07/2022</a:t>
            </a:r>
          </a:p>
        </p:txBody>
      </p:sp>
      <p:sp>
        <p:nvSpPr>
          <p:cNvPr id="18" name="Freeform: Shape 17">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descr="A picture containing text&#10;&#10;Description automatically generated">
            <a:extLst>
              <a:ext uri="{FF2B5EF4-FFF2-40B4-BE49-F238E27FC236}">
                <a16:creationId xmlns:a16="http://schemas.microsoft.com/office/drawing/2014/main" id="{33752EEF-51BD-4F0F-8D21-A84305D0C02A}"/>
              </a:ext>
            </a:extLst>
          </p:cNvPr>
          <p:cNvPicPr>
            <a:picLocks noChangeAspect="1"/>
          </p:cNvPicPr>
          <p:nvPr/>
        </p:nvPicPr>
        <p:blipFill rotWithShape="1">
          <a:blip r:embed="rId6">
            <a:extLst>
              <a:ext uri="{28A0092B-C50C-407E-A947-70E740481C1C}">
                <a14:useLocalDpi xmlns:a14="http://schemas.microsoft.com/office/drawing/2010/main" val="0"/>
              </a:ext>
            </a:extLst>
          </a:blip>
          <a:srcRect r="-4" b="-4"/>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7" name="Picture 6" descr="Shape&#10;&#10;Description automatically generated">
            <a:extLst>
              <a:ext uri="{FF2B5EF4-FFF2-40B4-BE49-F238E27FC236}">
                <a16:creationId xmlns:a16="http://schemas.microsoft.com/office/drawing/2014/main" id="{A74E8685-7F3C-4FB1-B68A-87B2E5066BD2}"/>
              </a:ext>
            </a:extLst>
          </p:cNvPr>
          <p:cNvPicPr>
            <a:picLocks noChangeAspect="1"/>
          </p:cNvPicPr>
          <p:nvPr/>
        </p:nvPicPr>
        <p:blipFill rotWithShape="1">
          <a:blip r:embed="rId7">
            <a:extLst>
              <a:ext uri="{28A0092B-C50C-407E-A947-70E740481C1C}">
                <a14:useLocalDpi xmlns:a14="http://schemas.microsoft.com/office/drawing/2010/main" val="0"/>
              </a:ext>
            </a:extLst>
          </a:blip>
          <a:srcRect r="1" b="14736"/>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9" name="Picture 8" descr="Icon&#10;&#10;Description automatically generated">
            <a:extLst>
              <a:ext uri="{FF2B5EF4-FFF2-40B4-BE49-F238E27FC236}">
                <a16:creationId xmlns:a16="http://schemas.microsoft.com/office/drawing/2014/main" id="{17238CAA-DFCF-48A0-8E90-7EA88BA82C47}"/>
              </a:ext>
            </a:extLst>
          </p:cNvPr>
          <p:cNvPicPr>
            <a:picLocks noChangeAspect="1"/>
          </p:cNvPicPr>
          <p:nvPr/>
        </p:nvPicPr>
        <p:blipFill rotWithShape="1">
          <a:blip r:embed="rId8">
            <a:extLst>
              <a:ext uri="{28A0092B-C50C-407E-A947-70E740481C1C}">
                <a14:useLocalDpi xmlns:a14="http://schemas.microsoft.com/office/drawing/2010/main" val="0"/>
              </a:ext>
            </a:extLst>
          </a:blip>
          <a:srcRect t="8002" r="4" b="1647"/>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graphicFrame>
        <p:nvGraphicFramePr>
          <p:cNvPr id="5" name="Content Placeholder 4">
            <a:extLst>
              <a:ext uri="{FF2B5EF4-FFF2-40B4-BE49-F238E27FC236}">
                <a16:creationId xmlns:a16="http://schemas.microsoft.com/office/drawing/2014/main" id="{7C9906BA-C5EF-4C8E-AFFA-328A64497860}"/>
              </a:ext>
            </a:extLst>
          </p:cNvPr>
          <p:cNvGraphicFramePr>
            <a:graphicFrameLocks noGrp="1"/>
          </p:cNvGraphicFramePr>
          <p:nvPr>
            <p:ph idx="1"/>
            <p:extLst>
              <p:ext uri="{D42A27DB-BD31-4B8C-83A1-F6EECF244321}">
                <p14:modId xmlns:p14="http://schemas.microsoft.com/office/powerpoint/2010/main" val="1486651852"/>
              </p:ext>
            </p:extLst>
          </p:nvPr>
        </p:nvGraphicFramePr>
        <p:xfrm>
          <a:off x="6940296" y="2871982"/>
          <a:ext cx="4668256" cy="31816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 name="Audio 2">
            <a:hlinkClick r:id="" action="ppaction://media"/>
            <a:extLst>
              <a:ext uri="{FF2B5EF4-FFF2-40B4-BE49-F238E27FC236}">
                <a16:creationId xmlns:a16="http://schemas.microsoft.com/office/drawing/2014/main" id="{F8A68FE1-62ED-4FCB-B6CF-7372C130965C}"/>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782229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6287"/>
    </mc:Choice>
    <mc:Fallback xmlns="">
      <p:transition spd="slow" advTm="16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graphicEl>
                                              <a:dgm id="{76FDDF11-71AD-4AA7-901B-89B104AC8C86}"/>
                                            </p:graphicEl>
                                          </p:spTgt>
                                        </p:tgtEl>
                                        <p:attrNameLst>
                                          <p:attrName>style.visibility</p:attrName>
                                        </p:attrNameLst>
                                      </p:cBhvr>
                                      <p:to>
                                        <p:strVal val="visible"/>
                                      </p:to>
                                    </p:set>
                                    <p:animEffect transition="in" filter="fade">
                                      <p:cBhvr>
                                        <p:cTn id="11" dur="500"/>
                                        <p:tgtEl>
                                          <p:spTgt spid="5">
                                            <p:graphicEl>
                                              <a:dgm id="{76FDDF11-71AD-4AA7-901B-89B104AC8C86}"/>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graphicEl>
                                              <a:dgm id="{C81270A1-839F-42C5-A76F-D5C654B359C9}"/>
                                            </p:graphicEl>
                                          </p:spTgt>
                                        </p:tgtEl>
                                        <p:attrNameLst>
                                          <p:attrName>style.visibility</p:attrName>
                                        </p:attrNameLst>
                                      </p:cBhvr>
                                      <p:to>
                                        <p:strVal val="visible"/>
                                      </p:to>
                                    </p:set>
                                    <p:animEffect transition="in" filter="fade">
                                      <p:cBhvr>
                                        <p:cTn id="16" dur="500"/>
                                        <p:tgtEl>
                                          <p:spTgt spid="5">
                                            <p:graphicEl>
                                              <a:dgm id="{C81270A1-839F-42C5-A76F-D5C654B359C9}"/>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graphicEl>
                                              <a:dgm id="{E4199643-F193-44F0-975A-06D54151DBB1}"/>
                                            </p:graphicEl>
                                          </p:spTgt>
                                        </p:tgtEl>
                                        <p:attrNameLst>
                                          <p:attrName>style.visibility</p:attrName>
                                        </p:attrNameLst>
                                      </p:cBhvr>
                                      <p:to>
                                        <p:strVal val="visible"/>
                                      </p:to>
                                    </p:set>
                                    <p:animEffect transition="in" filter="fade">
                                      <p:cBhvr>
                                        <p:cTn id="21" dur="500"/>
                                        <p:tgtEl>
                                          <p:spTgt spid="5">
                                            <p:graphicEl>
                                              <a:dgm id="{E4199643-F193-44F0-975A-06D54151DBB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4F95-570F-464E-B5B3-F05841A0549C}"/>
              </a:ext>
            </a:extLst>
          </p:cNvPr>
          <p:cNvSpPr>
            <a:spLocks noGrp="1"/>
          </p:cNvSpPr>
          <p:nvPr>
            <p:ph type="title"/>
          </p:nvPr>
        </p:nvSpPr>
        <p:spPr>
          <a:xfrm>
            <a:off x="320704" y="63693"/>
            <a:ext cx="10402746" cy="819977"/>
          </a:xfrm>
          <a:solidFill>
            <a:srgbClr val="FF0000"/>
          </a:solidFill>
        </p:spPr>
        <p:txBody>
          <a:bodyPr/>
          <a:lstStyle/>
          <a:p>
            <a:pPr algn="r"/>
            <a:r>
              <a:rPr lang="en-GB" u="sng" dirty="0">
                <a:solidFill>
                  <a:schemeClr val="bg1"/>
                </a:solidFill>
              </a:rPr>
              <a:t>Education and training</a:t>
            </a:r>
          </a:p>
        </p:txBody>
      </p:sp>
      <p:sp>
        <p:nvSpPr>
          <p:cNvPr id="6" name="Text Placeholder 5">
            <a:extLst>
              <a:ext uri="{FF2B5EF4-FFF2-40B4-BE49-F238E27FC236}">
                <a16:creationId xmlns:a16="http://schemas.microsoft.com/office/drawing/2014/main" id="{4FC930BC-40CB-4AF2-99F8-001B2B348E51}"/>
              </a:ext>
            </a:extLst>
          </p:cNvPr>
          <p:cNvSpPr>
            <a:spLocks noGrp="1"/>
          </p:cNvSpPr>
          <p:nvPr>
            <p:ph type="body" idx="1"/>
          </p:nvPr>
        </p:nvSpPr>
        <p:spPr>
          <a:xfrm>
            <a:off x="1599562" y="821757"/>
            <a:ext cx="5157787" cy="505587"/>
          </a:xfrm>
        </p:spPr>
        <p:txBody>
          <a:bodyPr/>
          <a:lstStyle/>
          <a:p>
            <a:r>
              <a:rPr lang="en-GB" dirty="0"/>
              <a:t>Solutions</a:t>
            </a:r>
          </a:p>
        </p:txBody>
      </p:sp>
      <p:sp>
        <p:nvSpPr>
          <p:cNvPr id="7" name="Content Placeholder 6">
            <a:extLst>
              <a:ext uri="{FF2B5EF4-FFF2-40B4-BE49-F238E27FC236}">
                <a16:creationId xmlns:a16="http://schemas.microsoft.com/office/drawing/2014/main" id="{1715524C-BE48-4C7E-BA8B-419C906EE133}"/>
              </a:ext>
            </a:extLst>
          </p:cNvPr>
          <p:cNvSpPr>
            <a:spLocks noGrp="1"/>
          </p:cNvSpPr>
          <p:nvPr>
            <p:ph sz="half" idx="2"/>
          </p:nvPr>
        </p:nvSpPr>
        <p:spPr>
          <a:xfrm>
            <a:off x="1477629" y="1327344"/>
            <a:ext cx="5157787" cy="5259385"/>
          </a:xfrm>
        </p:spPr>
        <p:txBody>
          <a:bodyPr>
            <a:noAutofit/>
          </a:bodyPr>
          <a:lstStyle/>
          <a:p>
            <a:pPr>
              <a:buBlip>
                <a:blip r:embed="rId6"/>
              </a:buBlip>
            </a:pPr>
            <a:r>
              <a:rPr lang="en-GB" sz="2000" dirty="0">
                <a:latin typeface="Calibri" panose="020F0502020204030204" pitchFamily="34" charset="0"/>
                <a:cs typeface="Calibri" panose="020F0502020204030204" pitchFamily="34" charset="0"/>
              </a:rPr>
              <a:t> Simulations and game tools</a:t>
            </a:r>
          </a:p>
          <a:p>
            <a:pPr>
              <a:buBlip>
                <a:blip r:embed="rId7"/>
              </a:buBlip>
            </a:pPr>
            <a:r>
              <a:rPr lang="en-GB" sz="2000" dirty="0">
                <a:latin typeface="Calibri" panose="020F0502020204030204" pitchFamily="34" charset="0"/>
                <a:cs typeface="Calibri" panose="020F0502020204030204" pitchFamily="34" charset="0"/>
              </a:rPr>
              <a:t> Compliance increase (Alotaibi et al., 2016)</a:t>
            </a:r>
          </a:p>
          <a:p>
            <a:pPr marL="0" indent="0">
              <a:buNone/>
            </a:pPr>
            <a:endParaRPr lang="en-GB" sz="2000" dirty="0">
              <a:latin typeface="Calibri" panose="020F0502020204030204" pitchFamily="34" charset="0"/>
              <a:cs typeface="Calibri" panose="020F0502020204030204" pitchFamily="34" charset="0"/>
            </a:endParaRPr>
          </a:p>
          <a:p>
            <a:pPr>
              <a:buBlip>
                <a:blip r:embed="rId8"/>
              </a:buBlip>
            </a:pPr>
            <a:r>
              <a:rPr lang="en-GB" sz="2000" dirty="0">
                <a:latin typeface="Calibri" panose="020F0502020204030204" pitchFamily="34" charset="0"/>
                <a:cs typeface="Calibri" panose="020F0502020204030204" pitchFamily="34" charset="0"/>
              </a:rPr>
              <a:t> Artificial intelligence (Nebeker et al., 2019)</a:t>
            </a:r>
          </a:p>
          <a:p>
            <a:pPr marL="0" indent="0">
              <a:buNone/>
            </a:pPr>
            <a:endParaRPr lang="en-US" sz="2000" dirty="0">
              <a:effectLst/>
              <a:latin typeface="Calibri" panose="020F0502020204030204" pitchFamily="34" charset="0"/>
              <a:ea typeface="PMingLiU" panose="02020500000000000000" pitchFamily="18" charset="-120"/>
              <a:cs typeface="Calibri" panose="020F0502020204030204" pitchFamily="34" charset="0"/>
            </a:endParaRPr>
          </a:p>
          <a:p>
            <a:pPr>
              <a:buBlip>
                <a:blip r:embed="rId9"/>
              </a:buBlip>
            </a:pPr>
            <a:r>
              <a:rPr lang="en-US" sz="2000" dirty="0">
                <a:latin typeface="Calibri" panose="020F0502020204030204" pitchFamily="34" charset="0"/>
                <a:ea typeface="PMingLiU" panose="02020500000000000000" pitchFamily="18" charset="-120"/>
                <a:cs typeface="Calibri" panose="020F0502020204030204" pitchFamily="34" charset="0"/>
              </a:rPr>
              <a:t> </a:t>
            </a:r>
            <a:r>
              <a:rPr lang="en-US" sz="2000" dirty="0">
                <a:effectLst/>
                <a:latin typeface="Calibri" panose="020F0502020204030204" pitchFamily="34" charset="0"/>
                <a:ea typeface="PMingLiU" panose="02020500000000000000" pitchFamily="18" charset="-120"/>
                <a:cs typeface="Calibri" panose="020F0502020204030204" pitchFamily="34" charset="0"/>
              </a:rPr>
              <a:t>Improve skills and training (McIlwraith, 2021)</a:t>
            </a:r>
          </a:p>
          <a:p>
            <a:pPr>
              <a:buBlip>
                <a:blip r:embed="rId10"/>
              </a:buBlip>
            </a:pPr>
            <a:r>
              <a:rPr lang="en-US" sz="2000" dirty="0">
                <a:latin typeface="Calibri" panose="020F0502020204030204" pitchFamily="34" charset="0"/>
                <a:ea typeface="PMingLiU" panose="02020500000000000000" pitchFamily="18" charset="-120"/>
                <a:cs typeface="Calibri" panose="020F0502020204030204" pitchFamily="34" charset="0"/>
              </a:rPr>
              <a:t>Blockchain technology to flag errors (Tahir et al., 2020)</a:t>
            </a:r>
            <a:endParaRPr lang="en-US" sz="2000" dirty="0">
              <a:effectLst/>
              <a:latin typeface="Calibri" panose="020F0502020204030204" pitchFamily="34" charset="0"/>
              <a:ea typeface="PMingLiU" panose="02020500000000000000" pitchFamily="18" charset="-120"/>
              <a:cs typeface="Calibri" panose="020F0502020204030204" pitchFamily="34" charset="0"/>
            </a:endParaRPr>
          </a:p>
          <a:p>
            <a:pPr>
              <a:buBlip>
                <a:blip r:embed="rId11"/>
              </a:buBlip>
            </a:pPr>
            <a:r>
              <a:rPr lang="en-GB" sz="2000" dirty="0">
                <a:latin typeface="Calibri" panose="020F0502020204030204" pitchFamily="34" charset="0"/>
                <a:cs typeface="Calibri" panose="020F0502020204030204" pitchFamily="34" charset="0"/>
              </a:rPr>
              <a:t> </a:t>
            </a:r>
            <a:r>
              <a:rPr lang="en-US" sz="2000" dirty="0">
                <a:effectLst/>
                <a:latin typeface="Calibri" panose="020F0502020204030204" pitchFamily="34" charset="0"/>
                <a:ea typeface="PMingLiU" panose="02020500000000000000" pitchFamily="18" charset="-120"/>
                <a:cs typeface="Calibri" panose="020F0502020204030204" pitchFamily="34" charset="0"/>
              </a:rPr>
              <a:t>COM-B model (Mayne, 2018) B-MAT Model (Fogg, 2009)</a:t>
            </a:r>
            <a:endParaRPr lang="en-GB" sz="2000" dirty="0">
              <a:latin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A8224943-AC1A-4A21-8BCF-26AA1D1380A2}"/>
              </a:ext>
            </a:extLst>
          </p:cNvPr>
          <p:cNvSpPr>
            <a:spLocks noGrp="1"/>
          </p:cNvSpPr>
          <p:nvPr>
            <p:ph type="body" sz="quarter" idx="3"/>
          </p:nvPr>
        </p:nvSpPr>
        <p:spPr>
          <a:xfrm>
            <a:off x="6931974" y="821757"/>
            <a:ext cx="5183188" cy="505588"/>
          </a:xfrm>
        </p:spPr>
        <p:txBody>
          <a:bodyPr/>
          <a:lstStyle/>
          <a:p>
            <a:r>
              <a:rPr lang="en-GB" dirty="0"/>
              <a:t>Challenges</a:t>
            </a:r>
          </a:p>
        </p:txBody>
      </p:sp>
      <p:sp>
        <p:nvSpPr>
          <p:cNvPr id="9" name="Content Placeholder 8">
            <a:extLst>
              <a:ext uri="{FF2B5EF4-FFF2-40B4-BE49-F238E27FC236}">
                <a16:creationId xmlns:a16="http://schemas.microsoft.com/office/drawing/2014/main" id="{D0C03C3D-B277-421E-9F63-758125049767}"/>
              </a:ext>
            </a:extLst>
          </p:cNvPr>
          <p:cNvSpPr>
            <a:spLocks noGrp="1"/>
          </p:cNvSpPr>
          <p:nvPr>
            <p:ph sz="quarter" idx="4"/>
          </p:nvPr>
        </p:nvSpPr>
        <p:spPr>
          <a:xfrm>
            <a:off x="6886892" y="1462089"/>
            <a:ext cx="5183188" cy="4620005"/>
          </a:xfrm>
        </p:spPr>
        <p:txBody>
          <a:bodyPr>
            <a:normAutofit/>
          </a:bodyPr>
          <a:lstStyle/>
          <a:p>
            <a:pPr>
              <a:buBlip>
                <a:blip r:embed="rId12"/>
              </a:buBlip>
            </a:pPr>
            <a:r>
              <a:rPr lang="en-GB" sz="2000" dirty="0">
                <a:latin typeface="Calibri" panose="020F0502020204030204" pitchFamily="34" charset="0"/>
                <a:cs typeface="Calibri" panose="020F0502020204030204" pitchFamily="34" charset="0"/>
              </a:rPr>
              <a:t> Gamification limited in formal context </a:t>
            </a:r>
            <a:r>
              <a:rPr lang="fr-FR" sz="2000" dirty="0">
                <a:latin typeface="Calibri" panose="020F0502020204030204" pitchFamily="34" charset="0"/>
                <a:cs typeface="Calibri" panose="020F0502020204030204" pitchFamily="34" charset="0"/>
              </a:rPr>
              <a:t>(Le Compte A. et al., 2015)</a:t>
            </a:r>
          </a:p>
          <a:p>
            <a:pPr marL="0" indent="0">
              <a:buNone/>
            </a:pPr>
            <a:endParaRPr lang="fr-FR" sz="2000" dirty="0">
              <a:latin typeface="Calibri" panose="020F0502020204030204" pitchFamily="34" charset="0"/>
              <a:cs typeface="Calibri" panose="020F0502020204030204" pitchFamily="34" charset="0"/>
            </a:endParaRPr>
          </a:p>
          <a:p>
            <a:pPr>
              <a:buBlip>
                <a:blip r:embed="rId13"/>
              </a:buBlip>
            </a:pPr>
            <a:r>
              <a:rPr lang="fr-FR" sz="2000" dirty="0">
                <a:latin typeface="Calibri" panose="020F0502020204030204" pitchFamily="34" charset="0"/>
                <a:cs typeface="Calibri" panose="020F0502020204030204" pitchFamily="34" charset="0"/>
              </a:rPr>
              <a:t> </a:t>
            </a:r>
            <a:r>
              <a:rPr lang="en-US" sz="2000" dirty="0">
                <a:effectLst/>
                <a:latin typeface="Calibri" panose="020F0502020204030204" pitchFamily="34" charset="0"/>
                <a:ea typeface="PMingLiU" panose="02020500000000000000" pitchFamily="18" charset="-120"/>
                <a:cs typeface="Calibri" panose="020F0502020204030204" pitchFamily="34" charset="0"/>
              </a:rPr>
              <a:t>More vetting is needed on digital health technologies (Nebeker et al., 2019)</a:t>
            </a:r>
          </a:p>
          <a:p>
            <a:pPr>
              <a:buBlip>
                <a:blip r:embed="rId14"/>
              </a:buBlip>
            </a:pPr>
            <a:r>
              <a:rPr lang="en-US" sz="2000" dirty="0">
                <a:latin typeface="Calibri" panose="020F0502020204030204" pitchFamily="34" charset="0"/>
                <a:ea typeface="PMingLiU" panose="02020500000000000000" pitchFamily="18" charset="-120"/>
                <a:cs typeface="Calibri" panose="020F0502020204030204" pitchFamily="34" charset="0"/>
              </a:rPr>
              <a:t> ENISA report - training not essential (ENISA, 2018)</a:t>
            </a:r>
          </a:p>
          <a:p>
            <a:pPr marL="0" indent="0">
              <a:buNone/>
            </a:pPr>
            <a:endParaRPr lang="en-US" sz="2000" dirty="0">
              <a:latin typeface="Calibri" panose="020F0502020204030204" pitchFamily="34" charset="0"/>
              <a:ea typeface="PMingLiU" panose="02020500000000000000" pitchFamily="18" charset="-120"/>
              <a:cs typeface="Calibri" panose="020F0502020204030204" pitchFamily="34" charset="0"/>
            </a:endParaRPr>
          </a:p>
          <a:p>
            <a:pPr>
              <a:buBlip>
                <a:blip r:embed="rId15"/>
              </a:buBlip>
            </a:pPr>
            <a:r>
              <a:rPr lang="en-GB" sz="2000" dirty="0">
                <a:latin typeface="Calibri" panose="020F0502020204030204" pitchFamily="34" charset="0"/>
                <a:ea typeface="PMingLiU" panose="02020500000000000000" pitchFamily="18" charset="-120"/>
                <a:cs typeface="Calibri" panose="020F0502020204030204" pitchFamily="34" charset="0"/>
              </a:rPr>
              <a:t>Behaviours</a:t>
            </a:r>
            <a:r>
              <a:rPr lang="en-US" sz="2000" dirty="0">
                <a:latin typeface="Calibri" panose="020F0502020204030204" pitchFamily="34" charset="0"/>
                <a:ea typeface="PMingLiU" panose="02020500000000000000" pitchFamily="18" charset="-120"/>
                <a:cs typeface="Calibri" panose="020F0502020204030204" pitchFamily="34" charset="0"/>
              </a:rPr>
              <a:t> are difficult to change (Zhang-Kennedy et al., 2014)</a:t>
            </a:r>
            <a:endParaRPr lang="fr-FR" sz="2000" dirty="0">
              <a:latin typeface="Calibri" panose="020F0502020204030204" pitchFamily="34" charset="0"/>
              <a:cs typeface="Calibri" panose="020F0502020204030204" pitchFamily="34" charset="0"/>
            </a:endParaRPr>
          </a:p>
          <a:p>
            <a:pPr>
              <a:buBlip>
                <a:blip r:embed="rId12"/>
              </a:buBlip>
            </a:pPr>
            <a:endParaRPr lang="en-GB" sz="2000" dirty="0">
              <a:latin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E9C2F3CB-3193-4823-ACD5-AF4B76D62918}"/>
              </a:ext>
            </a:extLst>
          </p:cNvPr>
          <p:cNvSpPr>
            <a:spLocks noGrp="1"/>
          </p:cNvSpPr>
          <p:nvPr>
            <p:ph type="dt" sz="half" idx="10"/>
          </p:nvPr>
        </p:nvSpPr>
        <p:spPr>
          <a:xfrm>
            <a:off x="0" y="6489583"/>
            <a:ext cx="2743200" cy="365125"/>
          </a:xfrm>
        </p:spPr>
        <p:txBody>
          <a:bodyPr/>
          <a:lstStyle/>
          <a:p>
            <a:r>
              <a:rPr lang="en-GB" dirty="0"/>
              <a:t>25/07/2022</a:t>
            </a:r>
          </a:p>
        </p:txBody>
      </p:sp>
      <p:pic>
        <p:nvPicPr>
          <p:cNvPr id="13" name="Picture 12" descr="Logo&#10;&#10;Description automatically generated with medium confidence">
            <a:extLst>
              <a:ext uri="{FF2B5EF4-FFF2-40B4-BE49-F238E27FC236}">
                <a16:creationId xmlns:a16="http://schemas.microsoft.com/office/drawing/2014/main" id="{6B02EF0B-91F1-4A10-8AE3-3359AF4ED6D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0704" y="1515983"/>
            <a:ext cx="1034992" cy="1034992"/>
          </a:xfrm>
          <a:prstGeom prst="rect">
            <a:avLst/>
          </a:prstGeom>
        </p:spPr>
      </p:pic>
      <p:pic>
        <p:nvPicPr>
          <p:cNvPr id="15" name="Picture 14" descr="Icon&#10;&#10;Description automatically generated">
            <a:extLst>
              <a:ext uri="{FF2B5EF4-FFF2-40B4-BE49-F238E27FC236}">
                <a16:creationId xmlns:a16="http://schemas.microsoft.com/office/drawing/2014/main" id="{7E2C7A6B-BB6C-4156-BCFB-DD586B5C64D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0704" y="3726885"/>
            <a:ext cx="1034992" cy="1034992"/>
          </a:xfrm>
          <a:prstGeom prst="rect">
            <a:avLst/>
          </a:prstGeom>
        </p:spPr>
      </p:pic>
      <p:pic>
        <p:nvPicPr>
          <p:cNvPr id="17" name="Picture 16" descr="Icon&#10;&#10;Description automatically generated">
            <a:extLst>
              <a:ext uri="{FF2B5EF4-FFF2-40B4-BE49-F238E27FC236}">
                <a16:creationId xmlns:a16="http://schemas.microsoft.com/office/drawing/2014/main" id="{185BC091-5FE7-4C94-8908-0C1078742A7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0247" y="2780146"/>
            <a:ext cx="775906" cy="775906"/>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EDE3CE2-A4D4-44FD-8967-B51575C8B1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723450" y="81920"/>
            <a:ext cx="1312797" cy="1312797"/>
          </a:xfrm>
          <a:prstGeom prst="rect">
            <a:avLst/>
          </a:prstGeom>
        </p:spPr>
      </p:pic>
      <p:pic>
        <p:nvPicPr>
          <p:cNvPr id="3" name="Audio 2">
            <a:hlinkClick r:id="" action="ppaction://media"/>
            <a:extLst>
              <a:ext uri="{FF2B5EF4-FFF2-40B4-BE49-F238E27FC236}">
                <a16:creationId xmlns:a16="http://schemas.microsoft.com/office/drawing/2014/main" id="{08AAADC9-9B42-45D9-8C36-970103AED8EC}"/>
              </a:ext>
            </a:extLst>
          </p:cNvPr>
          <p:cNvPicPr>
            <a:picLocks noChangeAspect="1"/>
          </p:cNvPicPr>
          <p:nvPr>
            <a:audioFile r:link="rId3"/>
            <p:extLst>
              <p:ext uri="{DAA4B4D4-6D71-4841-9C94-3DE7FCFB9230}">
                <p14:media xmlns:p14="http://schemas.microsoft.com/office/powerpoint/2010/main" r:embed="rId2"/>
              </p:ext>
            </p:extLst>
          </p:nvPr>
        </p:nvPicPr>
        <p:blipFill>
          <a:blip r:embed="rId2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068472368"/>
      </p:ext>
    </p:extLst>
  </p:cSld>
  <p:clrMapOvr>
    <a:masterClrMapping/>
  </p:clrMapOvr>
  <mc:AlternateContent xmlns:mc="http://schemas.openxmlformats.org/markup-compatibility/2006" xmlns:p14="http://schemas.microsoft.com/office/powerpoint/2010/main">
    <mc:Choice Requires="p14">
      <p:transition spd="slow" p14:dur="2000" advTm="135126"/>
    </mc:Choice>
    <mc:Fallback xmlns="">
      <p:transition spd="slow" advTm="135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4F95-570F-464E-B5B3-F05841A0549C}"/>
              </a:ext>
            </a:extLst>
          </p:cNvPr>
          <p:cNvSpPr>
            <a:spLocks noGrp="1"/>
          </p:cNvSpPr>
          <p:nvPr>
            <p:ph type="title"/>
          </p:nvPr>
        </p:nvSpPr>
        <p:spPr>
          <a:xfrm>
            <a:off x="316992" y="175608"/>
            <a:ext cx="10314432" cy="819977"/>
          </a:xfrm>
          <a:solidFill>
            <a:srgbClr val="0066FF"/>
          </a:solidFill>
        </p:spPr>
        <p:txBody>
          <a:bodyPr>
            <a:normAutofit fontScale="90000"/>
          </a:bodyPr>
          <a:lstStyle/>
          <a:p>
            <a:pPr algn="r"/>
            <a:r>
              <a:rPr lang="en-GB" u="sng" dirty="0">
                <a:solidFill>
                  <a:schemeClr val="bg1"/>
                </a:solidFill>
              </a:rPr>
              <a:t>Organisational culture / workplace environment</a:t>
            </a:r>
          </a:p>
        </p:txBody>
      </p:sp>
      <p:sp>
        <p:nvSpPr>
          <p:cNvPr id="6" name="Text Placeholder 5">
            <a:extLst>
              <a:ext uri="{FF2B5EF4-FFF2-40B4-BE49-F238E27FC236}">
                <a16:creationId xmlns:a16="http://schemas.microsoft.com/office/drawing/2014/main" id="{4FC930BC-40CB-4AF2-99F8-001B2B348E51}"/>
              </a:ext>
            </a:extLst>
          </p:cNvPr>
          <p:cNvSpPr>
            <a:spLocks noGrp="1"/>
          </p:cNvSpPr>
          <p:nvPr>
            <p:ph type="body" idx="1"/>
          </p:nvPr>
        </p:nvSpPr>
        <p:spPr>
          <a:xfrm>
            <a:off x="838200" y="1055751"/>
            <a:ext cx="5157787" cy="505587"/>
          </a:xfrm>
        </p:spPr>
        <p:txBody>
          <a:bodyPr/>
          <a:lstStyle/>
          <a:p>
            <a:r>
              <a:rPr lang="en-GB" dirty="0"/>
              <a:t>Solutions</a:t>
            </a:r>
          </a:p>
        </p:txBody>
      </p:sp>
      <p:graphicFrame>
        <p:nvGraphicFramePr>
          <p:cNvPr id="12" name="Content Placeholder 6">
            <a:extLst>
              <a:ext uri="{FF2B5EF4-FFF2-40B4-BE49-F238E27FC236}">
                <a16:creationId xmlns:a16="http://schemas.microsoft.com/office/drawing/2014/main" id="{BFFBC69F-1663-5B79-5E22-59A05FEA87A5}"/>
              </a:ext>
            </a:extLst>
          </p:cNvPr>
          <p:cNvGraphicFramePr>
            <a:graphicFrameLocks noGrp="1"/>
          </p:cNvGraphicFramePr>
          <p:nvPr>
            <p:ph sz="half" idx="2"/>
            <p:extLst>
              <p:ext uri="{D42A27DB-BD31-4B8C-83A1-F6EECF244321}">
                <p14:modId xmlns:p14="http://schemas.microsoft.com/office/powerpoint/2010/main" val="2742130447"/>
              </p:ext>
            </p:extLst>
          </p:nvPr>
        </p:nvGraphicFramePr>
        <p:xfrm>
          <a:off x="350520" y="1402080"/>
          <a:ext cx="6489192" cy="52803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 Placeholder 7">
            <a:extLst>
              <a:ext uri="{FF2B5EF4-FFF2-40B4-BE49-F238E27FC236}">
                <a16:creationId xmlns:a16="http://schemas.microsoft.com/office/drawing/2014/main" id="{A8224943-AC1A-4A21-8BCF-26AA1D1380A2}"/>
              </a:ext>
            </a:extLst>
          </p:cNvPr>
          <p:cNvSpPr>
            <a:spLocks noGrp="1"/>
          </p:cNvSpPr>
          <p:nvPr>
            <p:ph type="body" sz="quarter" idx="3"/>
          </p:nvPr>
        </p:nvSpPr>
        <p:spPr>
          <a:xfrm>
            <a:off x="6969759" y="1068704"/>
            <a:ext cx="5183188" cy="505588"/>
          </a:xfrm>
        </p:spPr>
        <p:txBody>
          <a:bodyPr/>
          <a:lstStyle/>
          <a:p>
            <a:r>
              <a:rPr lang="en-GB" dirty="0"/>
              <a:t>Challenges</a:t>
            </a:r>
          </a:p>
        </p:txBody>
      </p:sp>
      <p:pic>
        <p:nvPicPr>
          <p:cNvPr id="4" name="Content Placeholder 3" descr="Icon&#10;&#10;Description automatically generated">
            <a:extLst>
              <a:ext uri="{FF2B5EF4-FFF2-40B4-BE49-F238E27FC236}">
                <a16:creationId xmlns:a16="http://schemas.microsoft.com/office/drawing/2014/main" id="{6226084E-07DA-4A65-803D-E7C12E9BC1E7}"/>
              </a:ext>
            </a:extLst>
          </p:cNvPr>
          <p:cNvPicPr>
            <a:picLocks noGrp="1" noChangeAspect="1"/>
          </p:cNvPicPr>
          <p:nvPr>
            <p:ph sz="quarter" idx="4"/>
          </p:nvPr>
        </p:nvPicPr>
        <p:blipFill>
          <a:blip r:embed="rId11">
            <a:extLst>
              <a:ext uri="{28A0092B-C50C-407E-A947-70E740481C1C}">
                <a14:useLocalDpi xmlns:a14="http://schemas.microsoft.com/office/drawing/2010/main" val="0"/>
              </a:ext>
            </a:extLst>
          </a:blip>
          <a:stretch>
            <a:fillRect/>
          </a:stretch>
        </p:blipFill>
        <p:spPr>
          <a:xfrm>
            <a:off x="10735342" y="65659"/>
            <a:ext cx="1336421" cy="1336421"/>
          </a:xfrm>
        </p:spPr>
      </p:pic>
      <p:sp>
        <p:nvSpPr>
          <p:cNvPr id="5" name="Date Placeholder 4">
            <a:extLst>
              <a:ext uri="{FF2B5EF4-FFF2-40B4-BE49-F238E27FC236}">
                <a16:creationId xmlns:a16="http://schemas.microsoft.com/office/drawing/2014/main" id="{E9C2F3CB-3193-4823-ACD5-AF4B76D62918}"/>
              </a:ext>
            </a:extLst>
          </p:cNvPr>
          <p:cNvSpPr>
            <a:spLocks noGrp="1"/>
          </p:cNvSpPr>
          <p:nvPr>
            <p:ph type="dt" sz="half" idx="10"/>
          </p:nvPr>
        </p:nvSpPr>
        <p:spPr>
          <a:xfrm>
            <a:off x="0" y="6492875"/>
            <a:ext cx="2743200" cy="365125"/>
          </a:xfrm>
        </p:spPr>
        <p:txBody>
          <a:bodyPr/>
          <a:lstStyle/>
          <a:p>
            <a:r>
              <a:rPr lang="en-GB" dirty="0"/>
              <a:t>25/07/2022</a:t>
            </a:r>
          </a:p>
        </p:txBody>
      </p:sp>
      <p:sp>
        <p:nvSpPr>
          <p:cNvPr id="10" name="Content Placeholder 6">
            <a:extLst>
              <a:ext uri="{FF2B5EF4-FFF2-40B4-BE49-F238E27FC236}">
                <a16:creationId xmlns:a16="http://schemas.microsoft.com/office/drawing/2014/main" id="{2566A8A6-2035-446D-A34E-8F770A1340E7}"/>
              </a:ext>
            </a:extLst>
          </p:cNvPr>
          <p:cNvSpPr txBox="1">
            <a:spLocks/>
          </p:cNvSpPr>
          <p:nvPr/>
        </p:nvSpPr>
        <p:spPr>
          <a:xfrm>
            <a:off x="7034213" y="1647411"/>
            <a:ext cx="5157787" cy="4620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effectLst/>
                <a:latin typeface="Calibri" panose="020F0502020204030204" pitchFamily="34" charset="0"/>
                <a:ea typeface="PMingLiU" panose="02020500000000000000" pitchFamily="18" charset="-120"/>
                <a:cs typeface="Calibri" panose="020F0502020204030204" pitchFamily="34" charset="0"/>
              </a:rPr>
              <a:t>Top-down management can be more effective (Neumann et al., 2021)</a:t>
            </a:r>
            <a:endParaRPr lang="en-GB" sz="1800" dirty="0">
              <a:effectLst/>
              <a:latin typeface="Calibri" panose="020F0502020204030204" pitchFamily="34" charset="0"/>
              <a:ea typeface="PMingLiU" panose="02020500000000000000" pitchFamily="18" charset="-120"/>
              <a:cs typeface="Calibri" panose="020F0502020204030204" pitchFamily="34" charset="0"/>
            </a:endParaRPr>
          </a:p>
          <a:p>
            <a:pPr marL="0" indent="0">
              <a:buNone/>
            </a:pPr>
            <a:endParaRPr lang="en-GB" sz="1800" dirty="0">
              <a:effectLst/>
              <a:latin typeface="Calibri" panose="020F0502020204030204" pitchFamily="34" charset="0"/>
              <a:ea typeface="PMingLiU" panose="02020500000000000000" pitchFamily="18" charset="-120"/>
              <a:cs typeface="Calibri" panose="020F0502020204030204" pitchFamily="34" charset="0"/>
            </a:endParaRPr>
          </a:p>
          <a:p>
            <a:pPr marL="0" indent="0">
              <a:buNone/>
            </a:pPr>
            <a:endParaRPr lang="en-GB" sz="1800" dirty="0">
              <a:effectLst/>
              <a:latin typeface="Calibri" panose="020F0502020204030204" pitchFamily="34" charset="0"/>
              <a:ea typeface="PMingLiU" panose="02020500000000000000" pitchFamily="18" charset="-120"/>
              <a:cs typeface="Calibri" panose="020F0502020204030204" pitchFamily="34" charset="0"/>
            </a:endParaRPr>
          </a:p>
          <a:p>
            <a:r>
              <a:rPr lang="en-US" sz="1800" dirty="0">
                <a:effectLst/>
                <a:latin typeface="Calibri" panose="020F0502020204030204" pitchFamily="34" charset="0"/>
                <a:ea typeface="PMingLiU" panose="02020500000000000000" pitchFamily="18" charset="-120"/>
                <a:cs typeface="Calibri" panose="020F0502020204030204" pitchFamily="34" charset="0"/>
              </a:rPr>
              <a:t>Rewards or punishments in line with the company's security goals are only effective with suitable leadership styles (transactional leadership) (Guhr et al., 2019)</a:t>
            </a:r>
            <a:endParaRPr lang="en-GB" sz="1800" dirty="0">
              <a:latin typeface="Calibri" panose="020F0502020204030204" pitchFamily="34" charset="0"/>
              <a:ea typeface="PMingLiU" panose="02020500000000000000" pitchFamily="18" charset="-120"/>
              <a:cs typeface="Calibri" panose="020F0502020204030204" pitchFamily="34" charset="0"/>
            </a:endParaRPr>
          </a:p>
        </p:txBody>
      </p:sp>
      <p:pic>
        <p:nvPicPr>
          <p:cNvPr id="3" name="Audio 2">
            <a:hlinkClick r:id="" action="ppaction://media"/>
            <a:extLst>
              <a:ext uri="{FF2B5EF4-FFF2-40B4-BE49-F238E27FC236}">
                <a16:creationId xmlns:a16="http://schemas.microsoft.com/office/drawing/2014/main" id="{BFA1645D-6420-4236-A558-A64351ECC9A0}"/>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732370852"/>
      </p:ext>
    </p:extLst>
  </p:cSld>
  <p:clrMapOvr>
    <a:masterClrMapping/>
  </p:clrMapOvr>
  <mc:AlternateContent xmlns:mc="http://schemas.openxmlformats.org/markup-compatibility/2006" xmlns:p14="http://schemas.microsoft.com/office/powerpoint/2010/main">
    <mc:Choice Requires="p14">
      <p:transition spd="slow" p14:dur="2000" advTm="101643"/>
    </mc:Choice>
    <mc:Fallback xmlns="">
      <p:transition spd="slow" advTm="101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9E0E45C-6121-4EAB-AAE1-C665AEDEE34F}"/>
              </a:ext>
            </a:extLst>
          </p:cNvPr>
          <p:cNvSpPr>
            <a:spLocks noGrp="1"/>
          </p:cNvSpPr>
          <p:nvPr>
            <p:ph type="title"/>
          </p:nvPr>
        </p:nvSpPr>
        <p:spPr>
          <a:xfrm>
            <a:off x="0" y="4728823"/>
            <a:ext cx="5632902" cy="1325563"/>
          </a:xfrm>
        </p:spPr>
        <p:txBody>
          <a:bodyPr>
            <a:normAutofit/>
          </a:bodyPr>
          <a:lstStyle/>
          <a:p>
            <a:pPr algn="ctr"/>
            <a:r>
              <a:rPr lang="en-US" sz="1400" b="1" dirty="0">
                <a:effectLst/>
                <a:latin typeface="Calibri" panose="020F0502020204030204" pitchFamily="34" charset="0"/>
                <a:ea typeface="PMingLiU" panose="02020500000000000000" pitchFamily="18" charset="-120"/>
                <a:cs typeface="Calibri" panose="020F0502020204030204" pitchFamily="34" charset="0"/>
              </a:rPr>
              <a:t>Figure 1: Framework for designing interventions for human aspects of cyber-security (ENISA, 2018)</a:t>
            </a:r>
            <a:endParaRPr lang="en-GB" sz="3600" b="1" dirty="0">
              <a:latin typeface="Calibri" panose="020F0502020204030204" pitchFamily="34" charset="0"/>
              <a:cs typeface="Calibri" panose="020F0502020204030204" pitchFamily="34" charset="0"/>
            </a:endParaRPr>
          </a:p>
        </p:txBody>
      </p:sp>
      <p:sp>
        <p:nvSpPr>
          <p:cNvPr id="7" name="Date Placeholder 6">
            <a:extLst>
              <a:ext uri="{FF2B5EF4-FFF2-40B4-BE49-F238E27FC236}">
                <a16:creationId xmlns:a16="http://schemas.microsoft.com/office/drawing/2014/main" id="{F9B3BD69-6B07-4DDA-B794-67A8F4D60C84}"/>
              </a:ext>
            </a:extLst>
          </p:cNvPr>
          <p:cNvSpPr>
            <a:spLocks noGrp="1"/>
          </p:cNvSpPr>
          <p:nvPr>
            <p:ph type="dt" sz="half" idx="10"/>
          </p:nvPr>
        </p:nvSpPr>
        <p:spPr/>
        <p:txBody>
          <a:bodyPr/>
          <a:lstStyle/>
          <a:p>
            <a:r>
              <a:rPr lang="en-GB" dirty="0"/>
              <a:t>25/07/2022</a:t>
            </a:r>
          </a:p>
        </p:txBody>
      </p:sp>
      <p:pic>
        <p:nvPicPr>
          <p:cNvPr id="9" name="Picture 8" descr="Diagram&#10;&#10;Description automatically generated">
            <a:extLst>
              <a:ext uri="{FF2B5EF4-FFF2-40B4-BE49-F238E27FC236}">
                <a16:creationId xmlns:a16="http://schemas.microsoft.com/office/drawing/2014/main" id="{05917504-282B-4C93-BBA4-0491F6598728}"/>
              </a:ext>
            </a:extLst>
          </p:cNvPr>
          <p:cNvPicPr/>
          <p:nvPr/>
        </p:nvPicPr>
        <p:blipFill rotWithShape="1">
          <a:blip r:embed="rId5">
            <a:extLst>
              <a:ext uri="{28A0092B-C50C-407E-A947-70E740481C1C}">
                <a14:useLocalDpi xmlns:a14="http://schemas.microsoft.com/office/drawing/2010/main" val="0"/>
              </a:ext>
            </a:extLst>
          </a:blip>
          <a:srcRect l="16393" r="22479"/>
          <a:stretch/>
        </p:blipFill>
        <p:spPr>
          <a:xfrm>
            <a:off x="838200" y="989965"/>
            <a:ext cx="4620769" cy="3313811"/>
          </a:xfrm>
          <a:prstGeom prst="rect">
            <a:avLst/>
          </a:prstGeom>
        </p:spPr>
      </p:pic>
      <p:pic>
        <p:nvPicPr>
          <p:cNvPr id="5" name="Picture 4">
            <a:extLst>
              <a:ext uri="{FF2B5EF4-FFF2-40B4-BE49-F238E27FC236}">
                <a16:creationId xmlns:a16="http://schemas.microsoft.com/office/drawing/2014/main" id="{4F45D64F-6A84-4BF4-B3F1-B590FFA94ACE}"/>
              </a:ext>
            </a:extLst>
          </p:cNvPr>
          <p:cNvPicPr>
            <a:picLocks noChangeAspect="1"/>
          </p:cNvPicPr>
          <p:nvPr/>
        </p:nvPicPr>
        <p:blipFill>
          <a:blip r:embed="rId6"/>
          <a:stretch>
            <a:fillRect/>
          </a:stretch>
        </p:blipFill>
        <p:spPr>
          <a:xfrm>
            <a:off x="7013248" y="596718"/>
            <a:ext cx="4602879" cy="4404742"/>
          </a:xfrm>
          <a:prstGeom prst="rect">
            <a:avLst/>
          </a:prstGeom>
        </p:spPr>
      </p:pic>
      <p:sp>
        <p:nvSpPr>
          <p:cNvPr id="10" name="Title 7">
            <a:extLst>
              <a:ext uri="{FF2B5EF4-FFF2-40B4-BE49-F238E27FC236}">
                <a16:creationId xmlns:a16="http://schemas.microsoft.com/office/drawing/2014/main" id="{15AB8A1E-0D4F-4504-8435-13FC86230A03}"/>
              </a:ext>
            </a:extLst>
          </p:cNvPr>
          <p:cNvSpPr txBox="1">
            <a:spLocks/>
          </p:cNvSpPr>
          <p:nvPr/>
        </p:nvSpPr>
        <p:spPr>
          <a:xfrm>
            <a:off x="6230111" y="4728822"/>
            <a:ext cx="59832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Calibri" panose="020F0502020204030204" pitchFamily="34" charset="0"/>
                <a:ea typeface="PMingLiU" panose="02020500000000000000" pitchFamily="18" charset="-120"/>
                <a:cs typeface="Calibri" panose="020F0502020204030204" pitchFamily="34" charset="0"/>
              </a:rPr>
              <a:t>Figure 2: Model of </a:t>
            </a:r>
            <a:r>
              <a:rPr lang="en-GB" sz="1400" b="1" dirty="0">
                <a:latin typeface="Calibri" panose="020F0502020204030204" pitchFamily="34" charset="0"/>
                <a:ea typeface="PMingLiU" panose="02020500000000000000" pitchFamily="18" charset="-120"/>
                <a:cs typeface="Calibri" panose="020F0502020204030204" pitchFamily="34" charset="0"/>
              </a:rPr>
              <a:t>organisational</a:t>
            </a:r>
            <a:r>
              <a:rPr lang="en-US" sz="1400" b="1" dirty="0">
                <a:latin typeface="Calibri" panose="020F0502020204030204" pitchFamily="34" charset="0"/>
                <a:ea typeface="PMingLiU" panose="02020500000000000000" pitchFamily="18" charset="-120"/>
                <a:cs typeface="Calibri" panose="020F0502020204030204" pitchFamily="34" charset="0"/>
              </a:rPr>
              <a:t> behaviour </a:t>
            </a:r>
            <a:r>
              <a:rPr lang="en-US" sz="1400" dirty="0">
                <a:latin typeface="Calibri" panose="020F0502020204030204" pitchFamily="34" charset="0"/>
                <a:ea typeface="PMingLiU" panose="02020500000000000000" pitchFamily="18" charset="-120"/>
                <a:cs typeface="Calibri" panose="020F0502020204030204" pitchFamily="34" charset="0"/>
              </a:rPr>
              <a:t>(Schlienger, 2006)</a:t>
            </a:r>
            <a:endParaRPr lang="en-GB" sz="3600" dirty="0">
              <a:latin typeface="Calibri" panose="020F0502020204030204" pitchFamily="34" charset="0"/>
              <a:cs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BCF2FFC8-55B5-4207-8BDD-765762DBFA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62998758"/>
      </p:ext>
    </p:extLst>
  </p:cSld>
  <p:clrMapOvr>
    <a:masterClrMapping/>
  </p:clrMapOvr>
  <mc:AlternateContent xmlns:mc="http://schemas.openxmlformats.org/markup-compatibility/2006" xmlns:p14="http://schemas.microsoft.com/office/powerpoint/2010/main">
    <mc:Choice Requires="p14">
      <p:transition spd="slow" p14:dur="2000" advTm="76635"/>
    </mc:Choice>
    <mc:Fallback xmlns="">
      <p:transition spd="slow" advTm="76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4F95-570F-464E-B5B3-F05841A0549C}"/>
              </a:ext>
            </a:extLst>
          </p:cNvPr>
          <p:cNvSpPr>
            <a:spLocks noGrp="1"/>
          </p:cNvSpPr>
          <p:nvPr>
            <p:ph type="title"/>
          </p:nvPr>
        </p:nvSpPr>
        <p:spPr>
          <a:xfrm>
            <a:off x="838200" y="136525"/>
            <a:ext cx="9890760" cy="819977"/>
          </a:xfrm>
          <a:solidFill>
            <a:srgbClr val="FF66CC"/>
          </a:solidFill>
        </p:spPr>
        <p:txBody>
          <a:bodyPr/>
          <a:lstStyle/>
          <a:p>
            <a:pPr algn="r"/>
            <a:r>
              <a:rPr lang="en-GB" u="sng" dirty="0">
                <a:solidFill>
                  <a:schemeClr val="bg1"/>
                </a:solidFill>
              </a:rPr>
              <a:t>Usability in ASMIS development</a:t>
            </a:r>
          </a:p>
        </p:txBody>
      </p:sp>
      <p:sp>
        <p:nvSpPr>
          <p:cNvPr id="6" name="Text Placeholder 5">
            <a:extLst>
              <a:ext uri="{FF2B5EF4-FFF2-40B4-BE49-F238E27FC236}">
                <a16:creationId xmlns:a16="http://schemas.microsoft.com/office/drawing/2014/main" id="{4FC930BC-40CB-4AF2-99F8-001B2B348E51}"/>
              </a:ext>
            </a:extLst>
          </p:cNvPr>
          <p:cNvSpPr>
            <a:spLocks noGrp="1"/>
          </p:cNvSpPr>
          <p:nvPr>
            <p:ph type="body" idx="1"/>
          </p:nvPr>
        </p:nvSpPr>
        <p:spPr>
          <a:xfrm>
            <a:off x="838200" y="1055751"/>
            <a:ext cx="5157787" cy="505587"/>
          </a:xfrm>
        </p:spPr>
        <p:txBody>
          <a:bodyPr/>
          <a:lstStyle/>
          <a:p>
            <a:r>
              <a:rPr lang="en-GB" dirty="0"/>
              <a:t>Solutions</a:t>
            </a:r>
          </a:p>
        </p:txBody>
      </p:sp>
      <p:graphicFrame>
        <p:nvGraphicFramePr>
          <p:cNvPr id="13" name="Content Placeholder 6">
            <a:extLst>
              <a:ext uri="{FF2B5EF4-FFF2-40B4-BE49-F238E27FC236}">
                <a16:creationId xmlns:a16="http://schemas.microsoft.com/office/drawing/2014/main" id="{44612542-B3A9-2250-5F4B-87486B842050}"/>
              </a:ext>
            </a:extLst>
          </p:cNvPr>
          <p:cNvGraphicFramePr>
            <a:graphicFrameLocks noGrp="1"/>
          </p:cNvGraphicFramePr>
          <p:nvPr>
            <p:ph sz="half" idx="2"/>
            <p:extLst>
              <p:ext uri="{D42A27DB-BD31-4B8C-83A1-F6EECF244321}">
                <p14:modId xmlns:p14="http://schemas.microsoft.com/office/powerpoint/2010/main" val="2264423995"/>
              </p:ext>
            </p:extLst>
          </p:nvPr>
        </p:nvGraphicFramePr>
        <p:xfrm>
          <a:off x="838200" y="1561339"/>
          <a:ext cx="5157787" cy="46200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 Placeholder 7">
            <a:extLst>
              <a:ext uri="{FF2B5EF4-FFF2-40B4-BE49-F238E27FC236}">
                <a16:creationId xmlns:a16="http://schemas.microsoft.com/office/drawing/2014/main" id="{A8224943-AC1A-4A21-8BCF-26AA1D1380A2}"/>
              </a:ext>
            </a:extLst>
          </p:cNvPr>
          <p:cNvSpPr>
            <a:spLocks noGrp="1"/>
          </p:cNvSpPr>
          <p:nvPr>
            <p:ph type="body" sz="quarter" idx="3"/>
          </p:nvPr>
        </p:nvSpPr>
        <p:spPr>
          <a:xfrm>
            <a:off x="6170612" y="1055751"/>
            <a:ext cx="5183188" cy="505588"/>
          </a:xfrm>
        </p:spPr>
        <p:txBody>
          <a:bodyPr/>
          <a:lstStyle/>
          <a:p>
            <a:r>
              <a:rPr lang="en-GB" dirty="0"/>
              <a:t>Challenges</a:t>
            </a:r>
          </a:p>
        </p:txBody>
      </p:sp>
      <p:graphicFrame>
        <p:nvGraphicFramePr>
          <p:cNvPr id="3" name="Content Placeholder 2">
            <a:extLst>
              <a:ext uri="{FF2B5EF4-FFF2-40B4-BE49-F238E27FC236}">
                <a16:creationId xmlns:a16="http://schemas.microsoft.com/office/drawing/2014/main" id="{EB9D9E2D-E44F-4A07-97DE-D873C93C53EB}"/>
              </a:ext>
            </a:extLst>
          </p:cNvPr>
          <p:cNvGraphicFramePr>
            <a:graphicFrameLocks noGrp="1"/>
          </p:cNvGraphicFramePr>
          <p:nvPr>
            <p:ph sz="quarter" idx="4"/>
            <p:extLst>
              <p:ext uri="{D42A27DB-BD31-4B8C-83A1-F6EECF244321}">
                <p14:modId xmlns:p14="http://schemas.microsoft.com/office/powerpoint/2010/main" val="1044938247"/>
              </p:ext>
            </p:extLst>
          </p:nvPr>
        </p:nvGraphicFramePr>
        <p:xfrm>
          <a:off x="6196015" y="546513"/>
          <a:ext cx="5704231" cy="497538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5" name="Date Placeholder 4">
            <a:extLst>
              <a:ext uri="{FF2B5EF4-FFF2-40B4-BE49-F238E27FC236}">
                <a16:creationId xmlns:a16="http://schemas.microsoft.com/office/drawing/2014/main" id="{E9C2F3CB-3193-4823-ACD5-AF4B76D62918}"/>
              </a:ext>
            </a:extLst>
          </p:cNvPr>
          <p:cNvSpPr>
            <a:spLocks noGrp="1"/>
          </p:cNvSpPr>
          <p:nvPr>
            <p:ph type="dt" sz="half" idx="10"/>
          </p:nvPr>
        </p:nvSpPr>
        <p:spPr/>
        <p:txBody>
          <a:bodyPr/>
          <a:lstStyle/>
          <a:p>
            <a:r>
              <a:rPr lang="en-GB" dirty="0"/>
              <a:t>25/07/2022</a:t>
            </a:r>
          </a:p>
        </p:txBody>
      </p:sp>
      <p:pic>
        <p:nvPicPr>
          <p:cNvPr id="11" name="Picture 10" descr="Shape&#10;&#10;Description automatically generated">
            <a:extLst>
              <a:ext uri="{FF2B5EF4-FFF2-40B4-BE49-F238E27FC236}">
                <a16:creationId xmlns:a16="http://schemas.microsoft.com/office/drawing/2014/main" id="{B5B03A65-FDFC-4ABB-900C-D9AFF797E06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894441" y="136525"/>
            <a:ext cx="1251806" cy="1251806"/>
          </a:xfrm>
          <a:prstGeom prst="rect">
            <a:avLst/>
          </a:prstGeom>
        </p:spPr>
      </p:pic>
      <p:pic>
        <p:nvPicPr>
          <p:cNvPr id="7" name="Audio 6">
            <a:hlinkClick r:id="" action="ppaction://media"/>
            <a:extLst>
              <a:ext uri="{FF2B5EF4-FFF2-40B4-BE49-F238E27FC236}">
                <a16:creationId xmlns:a16="http://schemas.microsoft.com/office/drawing/2014/main" id="{0DE0DC09-4F9C-4698-BA7B-D83DA2071543}"/>
              </a:ext>
            </a:extLst>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022820488"/>
      </p:ext>
    </p:extLst>
  </p:cSld>
  <p:clrMapOvr>
    <a:masterClrMapping/>
  </p:clrMapOvr>
  <mc:AlternateContent xmlns:mc="http://schemas.openxmlformats.org/markup-compatibility/2006" xmlns:p14="http://schemas.microsoft.com/office/powerpoint/2010/main">
    <mc:Choice Requires="p14">
      <p:transition spd="slow" p14:dur="2000" advTm="85830"/>
    </mc:Choice>
    <mc:Fallback xmlns="">
      <p:transition spd="slow" advTm="85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graphicEl>
                                              <a:dgm id="{E659EBDB-8543-4C54-B52B-7E50270525DB}"/>
                                            </p:graphicEl>
                                          </p:spTgt>
                                        </p:tgtEl>
                                        <p:attrNameLst>
                                          <p:attrName>style.visibility</p:attrName>
                                        </p:attrNameLst>
                                      </p:cBhvr>
                                      <p:to>
                                        <p:strVal val="visible"/>
                                      </p:to>
                                    </p:set>
                                    <p:animEffect transition="in" filter="fade">
                                      <p:cBhvr>
                                        <p:cTn id="11" dur="500"/>
                                        <p:tgtEl>
                                          <p:spTgt spid="13">
                                            <p:graphicEl>
                                              <a:dgm id="{E659EBDB-8543-4C54-B52B-7E50270525DB}"/>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dgm id="{E762E1FA-1BA8-4D8C-9CEE-D4963332B10A}"/>
                                            </p:graphicEl>
                                          </p:spTgt>
                                        </p:tgtEl>
                                        <p:attrNameLst>
                                          <p:attrName>style.visibility</p:attrName>
                                        </p:attrNameLst>
                                      </p:cBhvr>
                                      <p:to>
                                        <p:strVal val="visible"/>
                                      </p:to>
                                    </p:set>
                                    <p:animEffect transition="in" filter="fade">
                                      <p:cBhvr>
                                        <p:cTn id="14" dur="500"/>
                                        <p:tgtEl>
                                          <p:spTgt spid="13">
                                            <p:graphicEl>
                                              <a:dgm id="{E762E1FA-1BA8-4D8C-9CEE-D4963332B10A}"/>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graphicEl>
                                              <a:dgm id="{B6F6E6D9-0931-4FA2-94EC-6B2FF6165BA5}"/>
                                            </p:graphicEl>
                                          </p:spTgt>
                                        </p:tgtEl>
                                        <p:attrNameLst>
                                          <p:attrName>style.visibility</p:attrName>
                                        </p:attrNameLst>
                                      </p:cBhvr>
                                      <p:to>
                                        <p:strVal val="visible"/>
                                      </p:to>
                                    </p:set>
                                    <p:animEffect transition="in" filter="fade">
                                      <p:cBhvr>
                                        <p:cTn id="19" dur="500"/>
                                        <p:tgtEl>
                                          <p:spTgt spid="13">
                                            <p:graphicEl>
                                              <a:dgm id="{B6F6E6D9-0931-4FA2-94EC-6B2FF6165BA5}"/>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graphicEl>
                                              <a:dgm id="{B960FA06-E9CB-4B11-B65E-63285E1FA8D1}"/>
                                            </p:graphicEl>
                                          </p:spTgt>
                                        </p:tgtEl>
                                        <p:attrNameLst>
                                          <p:attrName>style.visibility</p:attrName>
                                        </p:attrNameLst>
                                      </p:cBhvr>
                                      <p:to>
                                        <p:strVal val="visible"/>
                                      </p:to>
                                    </p:set>
                                    <p:animEffect transition="in" filter="fade">
                                      <p:cBhvr>
                                        <p:cTn id="22" dur="500"/>
                                        <p:tgtEl>
                                          <p:spTgt spid="13">
                                            <p:graphicEl>
                                              <a:dgm id="{B960FA06-E9CB-4B11-B65E-63285E1FA8D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67466492-46DA-4748-A9E7-A6A4989E4C78}"/>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graphicEl>
                                              <a:dgm id="{93F88A67-33E8-420C-86E7-422869A6B7B7}"/>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DAB3C6BB-F853-4E3A-AAAC-B9DC5A339352}"/>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D88C2787-1153-43FC-A7BB-A4ECBD50480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7"/>
                </p:tgtEl>
              </p:cMediaNode>
            </p:audio>
          </p:childTnLst>
        </p:cTn>
      </p:par>
    </p:tnLst>
    <p:bldLst>
      <p:bldGraphic spid="13" grpId="0">
        <p:bldSub>
          <a:bldDgm bld="lvlOne"/>
        </p:bldSub>
      </p:bldGraphic>
      <p:bldGraphic spid="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4F95-570F-464E-B5B3-F05841A0549C}"/>
              </a:ext>
            </a:extLst>
          </p:cNvPr>
          <p:cNvSpPr>
            <a:spLocks noGrp="1"/>
          </p:cNvSpPr>
          <p:nvPr>
            <p:ph type="title"/>
          </p:nvPr>
        </p:nvSpPr>
        <p:spPr>
          <a:xfrm>
            <a:off x="838200" y="232123"/>
            <a:ext cx="10515600" cy="819977"/>
          </a:xfrm>
        </p:spPr>
        <p:txBody>
          <a:bodyPr>
            <a:normAutofit fontScale="90000"/>
          </a:bodyPr>
          <a:lstStyle/>
          <a:p>
            <a:r>
              <a:rPr lang="en-GB" u="sng" dirty="0">
                <a:solidFill>
                  <a:srgbClr val="FFFF66"/>
                </a:solidFill>
              </a:rPr>
              <a:t>Social and ethical considerations of developing and applying usable security</a:t>
            </a:r>
          </a:p>
        </p:txBody>
      </p:sp>
      <p:sp>
        <p:nvSpPr>
          <p:cNvPr id="6" name="Text Placeholder 5">
            <a:extLst>
              <a:ext uri="{FF2B5EF4-FFF2-40B4-BE49-F238E27FC236}">
                <a16:creationId xmlns:a16="http://schemas.microsoft.com/office/drawing/2014/main" id="{4FC930BC-40CB-4AF2-99F8-001B2B348E51}"/>
              </a:ext>
            </a:extLst>
          </p:cNvPr>
          <p:cNvSpPr>
            <a:spLocks noGrp="1"/>
          </p:cNvSpPr>
          <p:nvPr>
            <p:ph type="body" idx="1"/>
          </p:nvPr>
        </p:nvSpPr>
        <p:spPr>
          <a:xfrm>
            <a:off x="838200" y="1055751"/>
            <a:ext cx="5157787" cy="505587"/>
          </a:xfrm>
        </p:spPr>
        <p:txBody>
          <a:bodyPr/>
          <a:lstStyle/>
          <a:p>
            <a:r>
              <a:rPr lang="en-GB" dirty="0">
                <a:solidFill>
                  <a:schemeClr val="bg1"/>
                </a:solidFill>
              </a:rPr>
              <a:t>Solutions</a:t>
            </a:r>
          </a:p>
        </p:txBody>
      </p:sp>
      <p:graphicFrame>
        <p:nvGraphicFramePr>
          <p:cNvPr id="10" name="Content Placeholder 9">
            <a:extLst>
              <a:ext uri="{FF2B5EF4-FFF2-40B4-BE49-F238E27FC236}">
                <a16:creationId xmlns:a16="http://schemas.microsoft.com/office/drawing/2014/main" id="{777C8077-2ABE-44AF-9472-AAC2D06DB102}"/>
              </a:ext>
            </a:extLst>
          </p:cNvPr>
          <p:cNvGraphicFramePr>
            <a:graphicFrameLocks noGrp="1"/>
          </p:cNvGraphicFramePr>
          <p:nvPr>
            <p:ph sz="half" idx="2"/>
            <p:extLst>
              <p:ext uri="{D42A27DB-BD31-4B8C-83A1-F6EECF244321}">
                <p14:modId xmlns:p14="http://schemas.microsoft.com/office/powerpoint/2010/main" val="1629668723"/>
              </p:ext>
            </p:extLst>
          </p:nvPr>
        </p:nvGraphicFramePr>
        <p:xfrm>
          <a:off x="838200" y="1561339"/>
          <a:ext cx="5157787" cy="46200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 Placeholder 7">
            <a:extLst>
              <a:ext uri="{FF2B5EF4-FFF2-40B4-BE49-F238E27FC236}">
                <a16:creationId xmlns:a16="http://schemas.microsoft.com/office/drawing/2014/main" id="{A8224943-AC1A-4A21-8BCF-26AA1D1380A2}"/>
              </a:ext>
            </a:extLst>
          </p:cNvPr>
          <p:cNvSpPr>
            <a:spLocks noGrp="1"/>
          </p:cNvSpPr>
          <p:nvPr>
            <p:ph type="body" sz="quarter" idx="3"/>
          </p:nvPr>
        </p:nvSpPr>
        <p:spPr>
          <a:xfrm>
            <a:off x="6170612" y="1055751"/>
            <a:ext cx="5183188" cy="505588"/>
          </a:xfrm>
        </p:spPr>
        <p:txBody>
          <a:bodyPr/>
          <a:lstStyle/>
          <a:p>
            <a:r>
              <a:rPr lang="en-GB" dirty="0">
                <a:solidFill>
                  <a:schemeClr val="bg1"/>
                </a:solidFill>
              </a:rPr>
              <a:t>Challenges</a:t>
            </a:r>
          </a:p>
        </p:txBody>
      </p:sp>
      <p:graphicFrame>
        <p:nvGraphicFramePr>
          <p:cNvPr id="3" name="Content Placeholder 2">
            <a:extLst>
              <a:ext uri="{FF2B5EF4-FFF2-40B4-BE49-F238E27FC236}">
                <a16:creationId xmlns:a16="http://schemas.microsoft.com/office/drawing/2014/main" id="{AE10E5C9-228F-4BC6-9795-8A3308F6CB8C}"/>
              </a:ext>
            </a:extLst>
          </p:cNvPr>
          <p:cNvGraphicFramePr>
            <a:graphicFrameLocks noGrp="1"/>
          </p:cNvGraphicFramePr>
          <p:nvPr>
            <p:ph sz="quarter" idx="4"/>
            <p:extLst>
              <p:ext uri="{D42A27DB-BD31-4B8C-83A1-F6EECF244321}">
                <p14:modId xmlns:p14="http://schemas.microsoft.com/office/powerpoint/2010/main" val="3261329352"/>
              </p:ext>
            </p:extLst>
          </p:nvPr>
        </p:nvGraphicFramePr>
        <p:xfrm>
          <a:off x="6170612" y="1561338"/>
          <a:ext cx="5183188" cy="46200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5" name="Date Placeholder 4">
            <a:extLst>
              <a:ext uri="{FF2B5EF4-FFF2-40B4-BE49-F238E27FC236}">
                <a16:creationId xmlns:a16="http://schemas.microsoft.com/office/drawing/2014/main" id="{E9C2F3CB-3193-4823-ACD5-AF4B76D62918}"/>
              </a:ext>
            </a:extLst>
          </p:cNvPr>
          <p:cNvSpPr>
            <a:spLocks noGrp="1"/>
          </p:cNvSpPr>
          <p:nvPr>
            <p:ph type="dt" sz="half" idx="10"/>
          </p:nvPr>
        </p:nvSpPr>
        <p:spPr/>
        <p:txBody>
          <a:bodyPr/>
          <a:lstStyle/>
          <a:p>
            <a:r>
              <a:rPr lang="en-GB" dirty="0">
                <a:solidFill>
                  <a:schemeClr val="bg1"/>
                </a:solidFill>
              </a:rPr>
              <a:t>25/07/2022</a:t>
            </a:r>
          </a:p>
        </p:txBody>
      </p:sp>
      <p:pic>
        <p:nvPicPr>
          <p:cNvPr id="4" name="Picture 3" descr="Icon&#10;&#10;Description automatically generated">
            <a:extLst>
              <a:ext uri="{FF2B5EF4-FFF2-40B4-BE49-F238E27FC236}">
                <a16:creationId xmlns:a16="http://schemas.microsoft.com/office/drawing/2014/main" id="{A3C7EB3F-E37F-49EF-ACE0-65055C7BADB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29006" y="5771206"/>
            <a:ext cx="1086794" cy="1086794"/>
          </a:xfrm>
          <a:prstGeom prst="rect">
            <a:avLst/>
          </a:prstGeom>
        </p:spPr>
      </p:pic>
      <p:pic>
        <p:nvPicPr>
          <p:cNvPr id="11" name="Picture 10" descr="Icon&#10;&#10;Description automatically generated">
            <a:extLst>
              <a:ext uri="{FF2B5EF4-FFF2-40B4-BE49-F238E27FC236}">
                <a16:creationId xmlns:a16="http://schemas.microsoft.com/office/drawing/2014/main" id="{F0534746-8FCC-49AA-8448-B8B4D5C1DB1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761441" y="0"/>
            <a:ext cx="1430559" cy="1430559"/>
          </a:xfrm>
          <a:prstGeom prst="rect">
            <a:avLst/>
          </a:prstGeom>
        </p:spPr>
      </p:pic>
      <p:pic>
        <p:nvPicPr>
          <p:cNvPr id="7" name="Audio 6">
            <a:hlinkClick r:id="" action="ppaction://media"/>
            <a:extLst>
              <a:ext uri="{FF2B5EF4-FFF2-40B4-BE49-F238E27FC236}">
                <a16:creationId xmlns:a16="http://schemas.microsoft.com/office/drawing/2014/main" id="{4A8FF064-6152-4813-89B8-3C3078C7CA59}"/>
              </a:ext>
            </a:extLst>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832207999"/>
      </p:ext>
    </p:extLst>
  </p:cSld>
  <p:clrMapOvr>
    <a:masterClrMapping/>
  </p:clrMapOvr>
  <mc:AlternateContent xmlns:mc="http://schemas.openxmlformats.org/markup-compatibility/2006" xmlns:p14="http://schemas.microsoft.com/office/powerpoint/2010/main">
    <mc:Choice Requires="p14">
      <p:transition spd="slow" p14:dur="2000" advTm="74337"/>
    </mc:Choice>
    <mc:Fallback xmlns="">
      <p:transition spd="slow" advTm="74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61F40F29-40FF-497E-9033-8828711F558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dgm id="{7F164132-6E1D-44F1-868B-0BF360C0624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graphicEl>
                                              <a:dgm id="{8966E419-4ABA-4C5D-B1B4-5C970F19CFA2}"/>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graphicEl>
                                              <a:dgm id="{2D26362E-4908-49E2-8CCD-9B3D827E243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graphicEl>
                                              <a:dgm id="{192A94DC-98FB-42BA-9B33-F045FB32841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graphicEl>
                                              <a:dgm id="{885D9FA9-7A27-4F46-9682-63EB46F408B2}"/>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graphicEl>
                                              <a:dgm id="{F03D4B21-CFEB-414F-83CD-D76A6CB5A896}"/>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93F6B881-610D-48B4-892E-9E18BFF9006D}"/>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E02F28AC-0B12-4E68-ABE8-482AC197061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5EEE290A-77C1-4868-8C07-39E99461863B}"/>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graphicEl>
                                              <a:dgm id="{8638E524-9625-42EC-9383-A46B686C9F7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7"/>
                </p:tgtEl>
              </p:cMediaNode>
            </p:audio>
          </p:childTnLst>
        </p:cTn>
      </p:par>
    </p:tnLst>
    <p:bldLst>
      <p:bldGraphic spid="10" grpId="0">
        <p:bldSub>
          <a:bldDgm bld="one"/>
        </p:bldSub>
      </p:bldGraphic>
      <p:bldGraphic spid="3"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67CD-293B-4F44-8AB5-715D208710EF}"/>
              </a:ext>
            </a:extLst>
          </p:cNvPr>
          <p:cNvSpPr>
            <a:spLocks noGrp="1"/>
          </p:cNvSpPr>
          <p:nvPr>
            <p:ph type="title"/>
          </p:nvPr>
        </p:nvSpPr>
        <p:spPr>
          <a:xfrm>
            <a:off x="846056" y="361702"/>
            <a:ext cx="4426755" cy="761271"/>
          </a:xfrm>
        </p:spPr>
        <p:txBody>
          <a:bodyPr vert="horz" lIns="91440" tIns="45720" rIns="91440" bIns="45720" rtlCol="0" anchor="ctr">
            <a:normAutofit/>
          </a:bodyPr>
          <a:lstStyle/>
          <a:p>
            <a:r>
              <a:rPr lang="en-US" sz="3200" u="sng" kern="1200" dirty="0">
                <a:solidFill>
                  <a:schemeClr val="tx1"/>
                </a:solidFill>
                <a:latin typeface="+mj-lt"/>
                <a:ea typeface="+mj-ea"/>
                <a:cs typeface="+mj-cs"/>
              </a:rPr>
              <a:t>Conclusion</a:t>
            </a:r>
          </a:p>
        </p:txBody>
      </p:sp>
      <p:sp>
        <p:nvSpPr>
          <p:cNvPr id="11" name="TextBox 10">
            <a:extLst>
              <a:ext uri="{FF2B5EF4-FFF2-40B4-BE49-F238E27FC236}">
                <a16:creationId xmlns:a16="http://schemas.microsoft.com/office/drawing/2014/main" id="{400CAD6B-E0AF-4B46-B428-1E29EAFF3003}"/>
              </a:ext>
            </a:extLst>
          </p:cNvPr>
          <p:cNvSpPr txBox="1"/>
          <p:nvPr/>
        </p:nvSpPr>
        <p:spPr>
          <a:xfrm>
            <a:off x="6096000" y="5544954"/>
            <a:ext cx="2622120" cy="1313046"/>
          </a:xfrm>
          <a:prstGeom prst="rect">
            <a:avLst/>
          </a:prstGeom>
        </p:spPr>
        <p:txBody>
          <a:bodyPr vert="horz" lIns="91440" tIns="45720" rIns="91440" bIns="45720" rtlCol="0" anchor="t">
            <a:normAutofit lnSpcReduction="10000"/>
          </a:bodyPr>
          <a:lstStyle/>
          <a:p>
            <a:pPr>
              <a:lnSpc>
                <a:spcPct val="90000"/>
              </a:lnSpc>
              <a:spcAft>
                <a:spcPts val="600"/>
              </a:spcAft>
            </a:pPr>
            <a:r>
              <a:rPr lang="en-US" sz="700" i="1" dirty="0"/>
              <a:t>Image credits:</a:t>
            </a:r>
          </a:p>
          <a:p>
            <a:pPr>
              <a:lnSpc>
                <a:spcPct val="90000"/>
              </a:lnSpc>
              <a:spcAft>
                <a:spcPts val="600"/>
              </a:spcAft>
            </a:pPr>
            <a:r>
              <a:rPr lang="en-US" sz="700" i="1" dirty="0"/>
              <a:t>Portrait Of A Group Of Colleagues In Business Attire Smiling At Work by Flamingo Images from NounProject.com</a:t>
            </a:r>
          </a:p>
          <a:p>
            <a:pPr>
              <a:lnSpc>
                <a:spcPct val="90000"/>
              </a:lnSpc>
              <a:spcAft>
                <a:spcPts val="600"/>
              </a:spcAft>
            </a:pPr>
            <a:endParaRPr lang="en-US" sz="700" i="1" dirty="0"/>
          </a:p>
          <a:p>
            <a:pPr>
              <a:lnSpc>
                <a:spcPct val="90000"/>
              </a:lnSpc>
              <a:spcAft>
                <a:spcPts val="600"/>
              </a:spcAft>
            </a:pPr>
            <a:r>
              <a:rPr lang="en-US" sz="700" i="1" dirty="0"/>
              <a:t>Group Of Serious Colleagues Discussing Documents At Work by Flamingo Images from NounProject.com</a:t>
            </a:r>
          </a:p>
          <a:p>
            <a:pPr>
              <a:lnSpc>
                <a:spcPct val="90000"/>
              </a:lnSpc>
              <a:spcAft>
                <a:spcPts val="600"/>
              </a:spcAft>
            </a:pPr>
            <a:endParaRPr lang="en-US" sz="700" i="1" dirty="0"/>
          </a:p>
          <a:p>
            <a:pPr>
              <a:lnSpc>
                <a:spcPct val="90000"/>
              </a:lnSpc>
              <a:spcAft>
                <a:spcPts val="600"/>
              </a:spcAft>
            </a:pPr>
            <a:r>
              <a:rPr lang="en-US" sz="700" i="1" dirty="0"/>
              <a:t>Thermal Body Scanning Of Passengers Before Boarding Their Plane At The Airport by Jacob Lund Photography from NounProject.com</a:t>
            </a:r>
          </a:p>
        </p:txBody>
      </p:sp>
      <p:sp>
        <p:nvSpPr>
          <p:cNvPr id="21" name="Oval 20">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383" y="197110"/>
            <a:ext cx="2020824" cy="202082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descr="A picture containing text&#10;&#10;Description automatically generated">
            <a:extLst>
              <a:ext uri="{FF2B5EF4-FFF2-40B4-BE49-F238E27FC236}">
                <a16:creationId xmlns:a16="http://schemas.microsoft.com/office/drawing/2014/main" id="{6682EADC-2ABA-44C3-A8EC-146BEED2FBCC}"/>
              </a:ext>
            </a:extLst>
          </p:cNvPr>
          <p:cNvPicPr>
            <a:picLocks noChangeAspect="1"/>
          </p:cNvPicPr>
          <p:nvPr/>
        </p:nvPicPr>
        <p:blipFill rotWithShape="1">
          <a:blip r:embed="rId5">
            <a:extLst>
              <a:ext uri="{28A0092B-C50C-407E-A947-70E740481C1C}">
                <a14:useLocalDpi xmlns:a14="http://schemas.microsoft.com/office/drawing/2010/main" val="0"/>
              </a:ext>
            </a:extLst>
          </a:blip>
          <a:srcRect r="-2" b="-2"/>
          <a:stretch/>
        </p:blipFill>
        <p:spPr>
          <a:xfrm>
            <a:off x="5761975"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23" name="Freeform: Shape 22">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196" y="2550745"/>
            <a:ext cx="3072384" cy="307238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descr="Icon&#10;&#10;Description automatically generated">
            <a:extLst>
              <a:ext uri="{FF2B5EF4-FFF2-40B4-BE49-F238E27FC236}">
                <a16:creationId xmlns:a16="http://schemas.microsoft.com/office/drawing/2014/main" id="{0FBF7ACE-F928-4A97-894F-2EDF7EF4FB6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933788"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6" name="Picture 15" descr="Shape&#10;&#10;Description automatically generated">
            <a:extLst>
              <a:ext uri="{FF2B5EF4-FFF2-40B4-BE49-F238E27FC236}">
                <a16:creationId xmlns:a16="http://schemas.microsoft.com/office/drawing/2014/main" id="{28DA937F-74D9-420B-BA0F-67FFC659C10B}"/>
              </a:ext>
            </a:extLst>
          </p:cNvPr>
          <p:cNvPicPr>
            <a:picLocks noChangeAspect="1"/>
          </p:cNvPicPr>
          <p:nvPr/>
        </p:nvPicPr>
        <p:blipFill rotWithShape="1">
          <a:blip r:embed="rId7">
            <a:extLst>
              <a:ext uri="{28A0092B-C50C-407E-A947-70E740481C1C}">
                <a14:useLocalDpi xmlns:a14="http://schemas.microsoft.com/office/drawing/2010/main" val="0"/>
              </a:ext>
            </a:extLst>
          </a:blip>
          <a:srcRect r="-4" b="16141"/>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7" name="Freeform: Shape 26">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0930"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0640CCAE-325C-4DD0-BB26-38BF690F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0935"/>
            <a:ext cx="1732108" cy="2175118"/>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Content Placeholder 5" descr="A group of people posing for a photo&#10;&#10;Description automatically generated">
            <a:extLst>
              <a:ext uri="{FF2B5EF4-FFF2-40B4-BE49-F238E27FC236}">
                <a16:creationId xmlns:a16="http://schemas.microsoft.com/office/drawing/2014/main" id="{DDE2C34E-2809-41DF-9694-DEA1ADB4CB99}"/>
              </a:ext>
            </a:extLst>
          </p:cNvPr>
          <p:cNvPicPr>
            <a:picLocks noGrp="1" noChangeAspect="1"/>
          </p:cNvPicPr>
          <p:nvPr>
            <p:ph idx="1"/>
          </p:nvPr>
        </p:nvPicPr>
        <p:blipFill rotWithShape="1">
          <a:blip r:embed="rId8">
            <a:extLst>
              <a:ext uri="{28A0092B-C50C-407E-A947-70E740481C1C}">
                <a14:useLocalDpi xmlns:a14="http://schemas.microsoft.com/office/drawing/2010/main" val="0"/>
              </a:ext>
            </a:extLst>
          </a:blip>
          <a:srcRect l="22195" r="21139" b="1"/>
          <a:stretch/>
        </p:blipFill>
        <p:spPr>
          <a:xfrm>
            <a:off x="20" y="4414950"/>
            <a:ext cx="1568072" cy="1847088"/>
          </a:xfrm>
          <a:custGeom>
            <a:avLst/>
            <a:gdLst/>
            <a:ahLst/>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p:spPr>
      </p:pic>
      <p:pic>
        <p:nvPicPr>
          <p:cNvPr id="10" name="Picture 9" descr="A person in a suit and tie&#10;&#10;Description automatically generated with low confidence">
            <a:extLst>
              <a:ext uri="{FF2B5EF4-FFF2-40B4-BE49-F238E27FC236}">
                <a16:creationId xmlns:a16="http://schemas.microsoft.com/office/drawing/2014/main" id="{60FA0F50-1707-43D0-BE40-030A06AC4A50}"/>
              </a:ext>
            </a:extLst>
          </p:cNvPr>
          <p:cNvPicPr>
            <a:picLocks noChangeAspect="1"/>
          </p:cNvPicPr>
          <p:nvPr/>
        </p:nvPicPr>
        <p:blipFill rotWithShape="1">
          <a:blip r:embed="rId9">
            <a:extLst>
              <a:ext uri="{28A0092B-C50C-407E-A947-70E740481C1C}">
                <a14:useLocalDpi xmlns:a14="http://schemas.microsoft.com/office/drawing/2010/main" val="0"/>
              </a:ext>
            </a:extLst>
          </a:blip>
          <a:srcRect r="5" b="20501"/>
          <a:stretch/>
        </p:blipFill>
        <p:spPr>
          <a:xfrm>
            <a:off x="1866382"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4" name="Date Placeholder 3">
            <a:extLst>
              <a:ext uri="{FF2B5EF4-FFF2-40B4-BE49-F238E27FC236}">
                <a16:creationId xmlns:a16="http://schemas.microsoft.com/office/drawing/2014/main" id="{36C6B131-C9EA-4226-94A5-AE6B76E5F150}"/>
              </a:ext>
            </a:extLst>
          </p:cNvPr>
          <p:cNvSpPr>
            <a:spLocks noGrp="1"/>
          </p:cNvSpPr>
          <p:nvPr>
            <p:ph type="dt" sz="half" idx="10"/>
          </p:nvPr>
        </p:nvSpPr>
        <p:spPr>
          <a:xfrm>
            <a:off x="6338862" y="6199950"/>
            <a:ext cx="2145898" cy="365125"/>
          </a:xfrm>
        </p:spPr>
        <p:txBody>
          <a:bodyPr vert="horz" lIns="91440" tIns="45720" rIns="91440" bIns="45720" rtlCol="0" anchor="ctr">
            <a:normAutofit/>
          </a:bodyPr>
          <a:lstStyle/>
          <a:p>
            <a:pPr>
              <a:spcAft>
                <a:spcPts val="600"/>
              </a:spcAft>
            </a:pPr>
            <a:r>
              <a:rPr lang="en-US" sz="1100" dirty="0">
                <a:solidFill>
                  <a:srgbClr val="FFFFFF"/>
                </a:solidFill>
              </a:rPr>
              <a:t>25/07/2022</a:t>
            </a:r>
          </a:p>
        </p:txBody>
      </p:sp>
      <p:sp>
        <p:nvSpPr>
          <p:cNvPr id="31" name="Freeform: Shape 30">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descr="A group of people looking at a paper&#10;&#10;Description automatically generated with low confidence">
            <a:extLst>
              <a:ext uri="{FF2B5EF4-FFF2-40B4-BE49-F238E27FC236}">
                <a16:creationId xmlns:a16="http://schemas.microsoft.com/office/drawing/2014/main" id="{FC1D7003-1265-4018-8D31-AF89517DE26B}"/>
              </a:ext>
            </a:extLst>
          </p:cNvPr>
          <p:cNvPicPr>
            <a:picLocks noChangeAspect="1"/>
          </p:cNvPicPr>
          <p:nvPr/>
        </p:nvPicPr>
        <p:blipFill rotWithShape="1">
          <a:blip r:embed="rId10">
            <a:extLst>
              <a:ext uri="{28A0092B-C50C-407E-A947-70E740481C1C}">
                <a14:useLocalDpi xmlns:a14="http://schemas.microsoft.com/office/drawing/2010/main" val="0"/>
              </a:ext>
            </a:extLst>
          </a:blip>
          <a:srcRect l="4538" r="17632" b="-4"/>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graphicFrame>
        <p:nvGraphicFramePr>
          <p:cNvPr id="12" name="Diagram 11">
            <a:extLst>
              <a:ext uri="{FF2B5EF4-FFF2-40B4-BE49-F238E27FC236}">
                <a16:creationId xmlns:a16="http://schemas.microsoft.com/office/drawing/2014/main" id="{FB029DDD-B0DF-4864-91A9-B54930FDD1BC}"/>
              </a:ext>
            </a:extLst>
          </p:cNvPr>
          <p:cNvGraphicFramePr/>
          <p:nvPr/>
        </p:nvGraphicFramePr>
        <p:xfrm>
          <a:off x="784056" y="1367455"/>
          <a:ext cx="4426757" cy="20208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3" name="Audio 2">
            <a:hlinkClick r:id="" action="ppaction://media"/>
            <a:extLst>
              <a:ext uri="{FF2B5EF4-FFF2-40B4-BE49-F238E27FC236}">
                <a16:creationId xmlns:a16="http://schemas.microsoft.com/office/drawing/2014/main" id="{AD2E7D21-3ED8-49C5-B98F-857484C06EA0}"/>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59252228"/>
      </p:ext>
    </p:extLst>
  </p:cSld>
  <p:clrMapOvr>
    <a:masterClrMapping/>
  </p:clrMapOvr>
  <mc:AlternateContent xmlns:mc="http://schemas.openxmlformats.org/markup-compatibility/2006" xmlns:p14="http://schemas.microsoft.com/office/powerpoint/2010/main">
    <mc:Choice Requires="p14">
      <p:transition spd="slow" p14:dur="2000" advTm="43199"/>
    </mc:Choice>
    <mc:Fallback xmlns="">
      <p:transition spd="slow" advTm="43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2|0.6|1.4|1.1|5.8|2.6|0.3"/>
</p:tagLst>
</file>

<file path=ppt/tags/tag2.xml><?xml version="1.0" encoding="utf-8"?>
<p:tagLst xmlns:a="http://schemas.openxmlformats.org/drawingml/2006/main" xmlns:r="http://schemas.openxmlformats.org/officeDocument/2006/relationships" xmlns:p="http://schemas.openxmlformats.org/presentationml/2006/main">
  <p:tag name="TIMING" val="|6.7|1.8|3.1"/>
</p:tagLst>
</file>

<file path=ppt/tags/tag3.xml><?xml version="1.0" encoding="utf-8"?>
<p:tagLst xmlns:a="http://schemas.openxmlformats.org/drawingml/2006/main" xmlns:r="http://schemas.openxmlformats.org/officeDocument/2006/relationships" xmlns:p="http://schemas.openxmlformats.org/presentationml/2006/main">
  <p:tag name="TIMING" val="|3.5|2|3.5|15.1|12.3|9.6|3.3|14.1|9.9|21|3.9|8.6|1.6|12|1.7|54.7"/>
</p:tagLst>
</file>

<file path=ppt/tags/tag4.xml><?xml version="1.0" encoding="utf-8"?>
<p:tagLst xmlns:a="http://schemas.openxmlformats.org/drawingml/2006/main" xmlns:r="http://schemas.openxmlformats.org/officeDocument/2006/relationships" xmlns:p="http://schemas.openxmlformats.org/presentationml/2006/main">
  <p:tag name="TIMING" val="|1|3.1|2.5|1.2|2|1.1|2.8|2.2|3"/>
</p:tagLst>
</file>

<file path=ppt/tags/tag5.xml><?xml version="1.0" encoding="utf-8"?>
<p:tagLst xmlns:a="http://schemas.openxmlformats.org/drawingml/2006/main" xmlns:r="http://schemas.openxmlformats.org/officeDocument/2006/relationships" xmlns:p="http://schemas.openxmlformats.org/presentationml/2006/main">
  <p:tag name="TIMING" val="|32.6|0.7|1.9|6.3"/>
</p:tagLst>
</file>

<file path=ppt/tags/tag6.xml><?xml version="1.0" encoding="utf-8"?>
<p:tagLst xmlns:a="http://schemas.openxmlformats.org/drawingml/2006/main" xmlns:r="http://schemas.openxmlformats.org/officeDocument/2006/relationships" xmlns:p="http://schemas.openxmlformats.org/presentationml/2006/main">
  <p:tag name="TIMING" val="|1.4|0.8|0.9|1.4|3.1|2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909</TotalTime>
  <Words>3220</Words>
  <Application>Microsoft Office PowerPoint</Application>
  <PresentationFormat>Widescreen</PresentationFormat>
  <Paragraphs>159</Paragraphs>
  <Slides>11</Slides>
  <Notes>11</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Examining human factor solutions with social and ethical implications to implement a web-based appointment and scheduling management information system (ASMIS).</vt:lpstr>
      <vt:lpstr>Key priorities from the Unit 3 assignment</vt:lpstr>
      <vt:lpstr>Scope of human factor solutions</vt:lpstr>
      <vt:lpstr>Education and training</vt:lpstr>
      <vt:lpstr>Organisational culture / workplace environment</vt:lpstr>
      <vt:lpstr>Figure 1: Framework for designing interventions for human aspects of cyber-security (ENISA, 2018)</vt:lpstr>
      <vt:lpstr>Usability in ASMIS development</vt:lpstr>
      <vt:lpstr>Social and ethical considerations of developing and applying usable security</vt:lpstr>
      <vt:lpstr>Conclusion</vt:lpstr>
      <vt:lpstr>References</vt:lpstr>
      <vt:lpstr>References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dc:creator>
  <cp:lastModifiedBy>Callaghan, Jonathan J</cp:lastModifiedBy>
  <cp:revision>2</cp:revision>
  <dcterms:created xsi:type="dcterms:W3CDTF">2022-07-12T14:02:47Z</dcterms:created>
  <dcterms:modified xsi:type="dcterms:W3CDTF">2022-07-25T19:30:19Z</dcterms:modified>
</cp:coreProperties>
</file>